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52"/>
  </p:notesMasterIdLst>
  <p:sldIdLst>
    <p:sldId id="256" r:id="rId2"/>
    <p:sldId id="341" r:id="rId3"/>
    <p:sldId id="258" r:id="rId4"/>
    <p:sldId id="257" r:id="rId5"/>
    <p:sldId id="259" r:id="rId6"/>
    <p:sldId id="333" r:id="rId7"/>
    <p:sldId id="260" r:id="rId8"/>
    <p:sldId id="300" r:id="rId9"/>
    <p:sldId id="261" r:id="rId10"/>
    <p:sldId id="262" r:id="rId11"/>
    <p:sldId id="294" r:id="rId12"/>
    <p:sldId id="263" r:id="rId13"/>
    <p:sldId id="295" r:id="rId14"/>
    <p:sldId id="264" r:id="rId15"/>
    <p:sldId id="273" r:id="rId16"/>
    <p:sldId id="299" r:id="rId17"/>
    <p:sldId id="338" r:id="rId18"/>
    <p:sldId id="339" r:id="rId19"/>
    <p:sldId id="342" r:id="rId20"/>
    <p:sldId id="265" r:id="rId21"/>
    <p:sldId id="266" r:id="rId22"/>
    <p:sldId id="296" r:id="rId23"/>
    <p:sldId id="298" r:id="rId24"/>
    <p:sldId id="297" r:id="rId25"/>
    <p:sldId id="267" r:id="rId26"/>
    <p:sldId id="270" r:id="rId27"/>
    <p:sldId id="272" r:id="rId28"/>
    <p:sldId id="304" r:id="rId29"/>
    <p:sldId id="306" r:id="rId30"/>
    <p:sldId id="308" r:id="rId31"/>
    <p:sldId id="310" r:id="rId32"/>
    <p:sldId id="312" r:id="rId33"/>
    <p:sldId id="314" r:id="rId34"/>
    <p:sldId id="316" r:id="rId35"/>
    <p:sldId id="318" r:id="rId36"/>
    <p:sldId id="319" r:id="rId37"/>
    <p:sldId id="321" r:id="rId38"/>
    <p:sldId id="323" r:id="rId39"/>
    <p:sldId id="324" r:id="rId40"/>
    <p:sldId id="326" r:id="rId41"/>
    <p:sldId id="328" r:id="rId42"/>
    <p:sldId id="329" r:id="rId43"/>
    <p:sldId id="331" r:id="rId44"/>
    <p:sldId id="334" r:id="rId45"/>
    <p:sldId id="335" r:id="rId46"/>
    <p:sldId id="336" r:id="rId47"/>
    <p:sldId id="337" r:id="rId48"/>
    <p:sldId id="343" r:id="rId49"/>
    <p:sldId id="340" r:id="rId50"/>
    <p:sldId id="274" r:id="rId51"/>
  </p:sldIdLst>
  <p:sldSz cx="9144000" cy="5143500" type="screen16x9"/>
  <p:notesSz cx="6858000" cy="9144000"/>
  <p:embeddedFontLst>
    <p:embeddedFont>
      <p:font typeface="Bree Serif" panose="020B0604020202020204" charset="0"/>
      <p:regular r:id="rId53"/>
    </p:embeddedFont>
    <p:embeddedFont>
      <p:font typeface="Didact Gothic" panose="00000500000000000000" pitchFamily="2" charset="0"/>
      <p:regular r:id="rId54"/>
    </p:embeddedFont>
    <p:embeddedFont>
      <p:font typeface="Impact" panose="020B0806030902050204" pitchFamily="34" charset="0"/>
      <p:regular r:id="rId55"/>
    </p:embeddedFont>
    <p:embeddedFont>
      <p:font typeface="Open Sans" panose="020B0606030504020204" pitchFamily="34" charset="0"/>
      <p:regular r:id="rId56"/>
      <p:bold r:id="rId57"/>
      <p:italic r:id="rId58"/>
      <p:boldItalic r:id="rId59"/>
    </p:embeddedFont>
    <p:embeddedFont>
      <p:font typeface="Palatino Linotype" panose="02040502050505030304" pitchFamily="18" charset="0"/>
      <p:regular r:id="rId60"/>
      <p:bold r:id="rId61"/>
      <p:italic r:id="rId62"/>
      <p:boldItalic r:id="rId63"/>
    </p:embeddedFont>
    <p:embeddedFont>
      <p:font typeface="Roboto" panose="02000000000000000000" pitchFamily="2" charset="0"/>
      <p:regular r:id="rId64"/>
      <p:bold r:id="rId65"/>
      <p:italic r:id="rId66"/>
      <p:boldItalic r:id="rId67"/>
    </p:embeddedFont>
    <p:embeddedFont>
      <p:font typeface="Roboto Black" panose="02000000000000000000" pitchFamily="2" charset="0"/>
      <p:bold r:id="rId68"/>
      <p:boldItalic r:id="rId69"/>
    </p:embeddedFont>
    <p:embeddedFont>
      <p:font typeface="Roboto Light" panose="02000000000000000000" pitchFamily="2" charset="0"/>
      <p:regular r:id="rId70"/>
      <p:bold r:id="rId71"/>
      <p:italic r:id="rId72"/>
      <p:boldItalic r:id="rId73"/>
    </p:embeddedFont>
    <p:embeddedFont>
      <p:font typeface="Roboto Mono Thin" panose="00000009000000000000" pitchFamily="49" charset="0"/>
      <p:regular r:id="rId74"/>
      <p:bold r:id="rId75"/>
      <p:italic r:id="rId76"/>
      <p:boldItalic r:id="rId77"/>
    </p:embeddedFont>
    <p:embeddedFont>
      <p:font typeface="Roboto Thin" panose="02000000000000000000" pitchFamily="2" charset="0"/>
      <p:regular r:id="rId78"/>
      <p:bold r:id="rId79"/>
      <p:italic r:id="rId80"/>
      <p:boldItalic r:id="rId81"/>
    </p:embeddedFont>
    <p:embeddedFont>
      <p:font typeface="Segoe UI Historic" panose="020B0502040204020203" pitchFamily="34" charset="0"/>
      <p:regular r:id="rId82"/>
    </p:embeddedFont>
    <p:embeddedFont>
      <p:font typeface="UTM Seagull" panose="02040603050506020204" pitchFamily="18" charset="0"/>
      <p:bold r:id="rId83"/>
      <p:boldItalic r:id="rId84"/>
    </p:embeddedFont>
    <p:embeddedFont>
      <p:font typeface="UTM Times" panose="02040603050506020204" pitchFamily="18"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A85081-D973-4449-94D4-CD514FDC262D}">
  <a:tblStyle styleId="{68A85081-D973-4449-94D4-CD514FDC26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96" autoAdjust="0"/>
  </p:normalViewPr>
  <p:slideViewPr>
    <p:cSldViewPr snapToGrid="0">
      <p:cViewPr varScale="1">
        <p:scale>
          <a:sx n="113" d="100"/>
          <a:sy n="113" d="100"/>
        </p:scale>
        <p:origin x="5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84" Type="http://schemas.openxmlformats.org/officeDocument/2006/relationships/font" Target="fonts/font32.fntdata"/><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9.fntdata"/><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font" Target="fonts/font27.fntdata"/><Relationship Id="rId87" Type="http://schemas.openxmlformats.org/officeDocument/2006/relationships/font" Target="fonts/font35.fntdata"/><Relationship Id="rId5" Type="http://schemas.openxmlformats.org/officeDocument/2006/relationships/slide" Target="slides/slide4.xml"/><Relationship Id="rId61" Type="http://schemas.openxmlformats.org/officeDocument/2006/relationships/font" Target="fonts/font9.fntdata"/><Relationship Id="rId82" Type="http://schemas.openxmlformats.org/officeDocument/2006/relationships/font" Target="fonts/font30.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font" Target="fonts/font36.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056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801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09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b0fa945f2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b0fa945f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992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472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964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989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872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256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776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3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710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580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284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46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948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043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751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85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640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59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420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406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549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678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1169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355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0566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29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90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4"/>
        <p:cNvGrpSpPr/>
        <p:nvPr/>
      </p:nvGrpSpPr>
      <p:grpSpPr>
        <a:xfrm>
          <a:off x="0" y="0"/>
          <a:ext cx="0" cy="0"/>
          <a:chOff x="0" y="0"/>
          <a:chExt cx="0" cy="0"/>
        </a:xfrm>
      </p:grpSpPr>
      <p:sp>
        <p:nvSpPr>
          <p:cNvPr id="85" name="Google Shape;85;p19"/>
          <p:cNvSpPr txBox="1">
            <a:spLocks noGrp="1"/>
          </p:cNvSpPr>
          <p:nvPr>
            <p:ph type="subTitle" idx="1"/>
          </p:nvPr>
        </p:nvSpPr>
        <p:spPr>
          <a:xfrm>
            <a:off x="720000" y="3312950"/>
            <a:ext cx="2907600" cy="10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9"/>
          <p:cNvSpPr txBox="1">
            <a:spLocks noGrp="1"/>
          </p:cNvSpPr>
          <p:nvPr>
            <p:ph type="title"/>
          </p:nvPr>
        </p:nvSpPr>
        <p:spPr>
          <a:xfrm>
            <a:off x="720000" y="792850"/>
            <a:ext cx="3621000" cy="2364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4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4035384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 id="214748366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4619517" y="4124964"/>
            <a:ext cx="4041207" cy="134234"/>
          </a:xfrm>
          <a:prstGeom prst="rect">
            <a:avLst/>
          </a:prstGeom>
        </p:spPr>
        <p:txBody>
          <a:bodyPr spcFirstLastPara="1" wrap="square" lIns="91425" tIns="91425" rIns="91425" bIns="91425" anchor="b" anchorCtr="0">
            <a:noAutofit/>
          </a:bodyPr>
          <a:lstStyle/>
          <a:p>
            <a:pPr algn="ctr">
              <a:defRPr/>
            </a:pPr>
            <a:r>
              <a:rPr lang="en-US" altLang="en-US" sz="3200" b="1" dirty="0">
                <a:latin typeface="Arial" panose="020B0604020202020204" pitchFamily="34" charset="0"/>
              </a:rPr>
              <a:t>PHÂN TÍCH </a:t>
            </a:r>
            <a:br>
              <a:rPr lang="en-US" altLang="en-US" sz="3200" dirty="0">
                <a:latin typeface="Arial" panose="020B0604020202020204" pitchFamily="34" charset="0"/>
              </a:rPr>
            </a:br>
            <a:r>
              <a:rPr lang="en-US" altLang="en-US" sz="2400" dirty="0">
                <a:latin typeface="Arial" panose="020B0604020202020204" pitchFamily="34" charset="0"/>
              </a:rPr>
              <a:t>THIẾT KẾ HỆ THỐNG ĐẶT MÓN ĂN TRỰC TUYẾN</a:t>
            </a:r>
            <a:br>
              <a:rPr lang="en-US" altLang="en-US" sz="2400" dirty="0">
                <a:latin typeface="Arial" panose="020B0604020202020204" pitchFamily="34" charset="0"/>
              </a:rPr>
            </a:br>
            <a:br>
              <a:rPr lang="en-US" altLang="en-US" sz="3200" dirty="0">
                <a:latin typeface="Arial" panose="020B0604020202020204" pitchFamily="34" charset="0"/>
              </a:rPr>
            </a:br>
            <a:endParaRPr lang="en-US" dirty="0">
              <a:solidFill>
                <a:schemeClr val="accent1"/>
              </a:solidFill>
            </a:endParaRPr>
          </a:p>
        </p:txBody>
      </p:sp>
      <p:sp>
        <p:nvSpPr>
          <p:cNvPr id="110" name="Google Shape;110;p22"/>
          <p:cNvSpPr txBox="1">
            <a:spLocks noGrp="1"/>
          </p:cNvSpPr>
          <p:nvPr>
            <p:ph type="subTitle" idx="1"/>
          </p:nvPr>
        </p:nvSpPr>
        <p:spPr>
          <a:xfrm>
            <a:off x="4672786" y="3304437"/>
            <a:ext cx="3129600" cy="606600"/>
          </a:xfrm>
          <a:prstGeom prst="rect">
            <a:avLst/>
          </a:prstGeom>
        </p:spPr>
        <p:txBody>
          <a:bodyPr spcFirstLastPara="1" wrap="square" lIns="91425" tIns="91425" rIns="91425" bIns="91425" anchor="t" anchorCtr="0">
            <a:noAutofit/>
          </a:bodyPr>
          <a:lstStyle/>
          <a:p>
            <a:pPr marL="0" indent="0"/>
            <a:r>
              <a:rPr lang="en-US" altLang="en-US" sz="1200" b="1" dirty="0">
                <a:latin typeface="Palatino Linotype" panose="02040502050505030304" pitchFamily="18" charset="0"/>
              </a:rPr>
              <a:t>GVHD:   </a:t>
            </a:r>
            <a:r>
              <a:rPr lang="vi-VN" altLang="en-US" sz="1200" b="1" dirty="0">
                <a:latin typeface="Palatino Linotype" panose="02040502050505030304" pitchFamily="18" charset="0"/>
              </a:rPr>
              <a:t>Nguyễn </a:t>
            </a:r>
            <a:r>
              <a:rPr lang="en-US" altLang="en-US" sz="1200" b="1" dirty="0" err="1">
                <a:latin typeface="Palatino Linotype" panose="02040502050505030304" pitchFamily="18" charset="0"/>
              </a:rPr>
              <a:t>Văn</a:t>
            </a:r>
            <a:r>
              <a:rPr lang="en-US" altLang="en-US" sz="1200" b="1" dirty="0">
                <a:latin typeface="Palatino Linotype" panose="02040502050505030304" pitchFamily="18" charset="0"/>
              </a:rPr>
              <a:t> </a:t>
            </a:r>
            <a:r>
              <a:rPr lang="en-US" altLang="en-US" sz="1200" b="1" dirty="0" err="1">
                <a:latin typeface="Palatino Linotype" panose="02040502050505030304" pitchFamily="18" charset="0"/>
              </a:rPr>
              <a:t>Vương</a:t>
            </a:r>
            <a:endParaRPr lang="en-US" altLang="en-US" sz="1200" b="1" dirty="0">
              <a:latin typeface="Palatino Linotype" panose="02040502050505030304" pitchFamily="18" charset="0"/>
            </a:endParaRPr>
          </a:p>
          <a:p>
            <a:pPr marL="0" lvl="0" indent="0" algn="r" rtl="0">
              <a:spcBef>
                <a:spcPts val="0"/>
              </a:spcBef>
              <a:spcAft>
                <a:spcPts val="0"/>
              </a:spcAft>
              <a:buNone/>
            </a:pP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6FC0D87-595E-E372-E717-C0E6AFAB047F}"/>
              </a:ext>
            </a:extLst>
          </p:cNvPr>
          <p:cNvSpPr txBox="1"/>
          <p:nvPr/>
        </p:nvSpPr>
        <p:spPr>
          <a:xfrm>
            <a:off x="4171818" y="391233"/>
            <a:ext cx="4749563" cy="738664"/>
          </a:xfrm>
          <a:prstGeom prst="rect">
            <a:avLst/>
          </a:prstGeom>
          <a:noFill/>
        </p:spPr>
        <p:txBody>
          <a:bodyPr wrap="square" rtlCol="0">
            <a:spAutoFit/>
          </a:bodyPr>
          <a:lstStyle/>
          <a:p>
            <a:pPr algn="ctr"/>
            <a:r>
              <a:rPr lang="en-US" altLang="en-US" sz="1400" dirty="0">
                <a:solidFill>
                  <a:schemeClr val="bg1"/>
                </a:solidFill>
              </a:rPr>
              <a:t>TRƯỜNG ĐẠI HỌC SƯ PHẠM – ĐẠI HỌC ĐÀ NẴNG</a:t>
            </a:r>
          </a:p>
          <a:p>
            <a:pPr algn="ctr"/>
            <a:r>
              <a:rPr lang="en-US" altLang="en-US" sz="1400" b="1" dirty="0">
                <a:solidFill>
                  <a:schemeClr val="bg1"/>
                </a:solidFill>
              </a:rPr>
              <a:t>KHOA TIN HỌC</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239769" y="1043224"/>
            <a:ext cx="7833900" cy="606600"/>
          </a:xfrm>
          <a:prstGeom prst="rect">
            <a:avLst/>
          </a:prstGeom>
        </p:spPr>
        <p:txBody>
          <a:bodyPr spcFirstLastPara="1" wrap="square" lIns="91425" tIns="91425" rIns="91425" bIns="91425" anchor="b" anchorCtr="0">
            <a:noAutofit/>
          </a:bodyPr>
          <a:lstStyle/>
          <a:p>
            <a:r>
              <a:rPr lang="vi-VN" sz="3200" b="1" kern="0" dirty="0">
                <a:solidFill>
                  <a:schemeClr val="bg1"/>
                </a:solidFill>
                <a:latin typeface="Times New Roman" pitchFamily="18" charset="0"/>
                <a:cs typeface="Times New Roman" pitchFamily="18" charset="0"/>
              </a:rPr>
              <a:t>Vue Js (Front-end)</a:t>
            </a:r>
            <a:br>
              <a:rPr lang="en-US" sz="3200" b="1" kern="0" dirty="0">
                <a:solidFill>
                  <a:srgbClr val="C00000"/>
                </a:solidFill>
                <a:latin typeface="Times New Roman" pitchFamily="18" charset="0"/>
                <a:cs typeface="Times New Roman" pitchFamily="18" charset="0"/>
              </a:rPr>
            </a:br>
            <a:endParaRPr dirty="0">
              <a:solidFill>
                <a:srgbClr val="FFFFFF"/>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156063" y="1408722"/>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6" name="Google Shape;416;p28"/>
          <p:cNvGrpSpPr/>
          <p:nvPr/>
        </p:nvGrpSpPr>
        <p:grpSpPr>
          <a:xfrm>
            <a:off x="239769" y="1538807"/>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343096"/>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4972152" y="2566607"/>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a:extLst>
              <a:ext uri="{FF2B5EF4-FFF2-40B4-BE49-F238E27FC236}">
                <a16:creationId xmlns:a16="http://schemas.microsoft.com/office/drawing/2014/main" id="{C9E52E2A-234C-62BD-BF86-1C46120CD85D}"/>
              </a:ext>
            </a:extLst>
          </p:cNvPr>
          <p:cNvSpPr/>
          <p:nvPr/>
        </p:nvSpPr>
        <p:spPr>
          <a:xfrm>
            <a:off x="710504" y="1492622"/>
            <a:ext cx="4062122" cy="35116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CF35B55-1FCA-939B-618F-23B4FAA3BFBA}"/>
              </a:ext>
            </a:extLst>
          </p:cNvPr>
          <p:cNvSpPr txBox="1"/>
          <p:nvPr/>
        </p:nvSpPr>
        <p:spPr>
          <a:xfrm>
            <a:off x="758672" y="1562519"/>
            <a:ext cx="3998698" cy="3601499"/>
          </a:xfrm>
          <a:prstGeom prst="rect">
            <a:avLst/>
          </a:prstGeom>
          <a:noFill/>
        </p:spPr>
        <p:txBody>
          <a:bodyPr wrap="square" rtlCol="0">
            <a:spAutoFit/>
          </a:bodyPr>
          <a:lstStyle/>
          <a:p>
            <a:pPr marL="285750" marR="0" indent="-285750">
              <a:lnSpc>
                <a:spcPct val="115000"/>
              </a:lnSpc>
              <a:spcBef>
                <a:spcPts val="500"/>
              </a:spcBef>
              <a:spcAft>
                <a:spcPts val="1000"/>
              </a:spcAft>
              <a:buFont typeface="Arial" panose="020B0604020202020204" pitchFamily="34" charset="0"/>
              <a:buChar char="•"/>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nay, Vue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giữ</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stars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160k;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framework  frontend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giữ</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lần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lượt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nay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React(&gt; 146k)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Angular(&gt; 59.2k).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Dưới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do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Vuejs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latin typeface="Times New Roman" panose="02020603050405020304" pitchFamily="18" charset="0"/>
              <a:ea typeface="Times New Roman" panose="02020603050405020304" pitchFamily="18" charset="0"/>
              <a:cs typeface="Cordia New" panose="020B0304020202020204" pitchFamily="34" charset="-34"/>
            </a:endParaRPr>
          </a:p>
          <a:p>
            <a:pPr marL="285750" marR="0" indent="-285750">
              <a:lnSpc>
                <a:spcPct val="115000"/>
              </a:lnSpc>
              <a:spcBef>
                <a:spcPts val="500"/>
              </a:spcBef>
              <a:spcAft>
                <a:spcPts val="10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 build step required: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Vue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trải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bước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build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thẳng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Vue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build tool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phức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tạp</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mới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script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Vue.</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3" name="Google Shape;403;p28"/>
          <p:cNvSpPr txBox="1">
            <a:spLocks noGrp="1"/>
          </p:cNvSpPr>
          <p:nvPr>
            <p:ph type="ctrTitle" idx="4"/>
          </p:nvPr>
        </p:nvSpPr>
        <p:spPr>
          <a:xfrm>
            <a:off x="156063" y="1018773"/>
            <a:ext cx="7833900" cy="606600"/>
          </a:xfrm>
          <a:prstGeom prst="rect">
            <a:avLst/>
          </a:prstGeom>
        </p:spPr>
        <p:txBody>
          <a:bodyPr spcFirstLastPara="1" wrap="square" lIns="91425" tIns="91425" rIns="91425" bIns="91425" anchor="b" anchorCtr="0">
            <a:noAutofit/>
          </a:bodyPr>
          <a:lstStyle/>
          <a:p>
            <a:r>
              <a:rPr lang="vi-VN" sz="3200" b="1" kern="0" dirty="0">
                <a:solidFill>
                  <a:schemeClr val="bg1"/>
                </a:solidFill>
                <a:latin typeface="Times New Roman" pitchFamily="18" charset="0"/>
                <a:cs typeface="Times New Roman" pitchFamily="18" charset="0"/>
              </a:rPr>
              <a:t>Vue Js (Front-end)</a:t>
            </a:r>
            <a:br>
              <a:rPr lang="en-US" sz="3200" b="1" kern="0" dirty="0">
                <a:solidFill>
                  <a:srgbClr val="C00000"/>
                </a:solidFill>
                <a:latin typeface="Times New Roman" pitchFamily="18" charset="0"/>
                <a:cs typeface="Times New Roman" pitchFamily="18" charset="0"/>
              </a:rPr>
            </a:br>
            <a:endParaRPr dirty="0">
              <a:solidFill>
                <a:srgbClr val="FFFFFF"/>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156063" y="1408722"/>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6" name="Google Shape;416;p28"/>
          <p:cNvGrpSpPr/>
          <p:nvPr/>
        </p:nvGrpSpPr>
        <p:grpSpPr>
          <a:xfrm>
            <a:off x="239769" y="1538807"/>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343096"/>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4972152" y="2566607"/>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a:extLst>
              <a:ext uri="{FF2B5EF4-FFF2-40B4-BE49-F238E27FC236}">
                <a16:creationId xmlns:a16="http://schemas.microsoft.com/office/drawing/2014/main" id="{C9E52E2A-234C-62BD-BF86-1C46120CD85D}"/>
              </a:ext>
            </a:extLst>
          </p:cNvPr>
          <p:cNvSpPr/>
          <p:nvPr/>
        </p:nvSpPr>
        <p:spPr>
          <a:xfrm>
            <a:off x="710504" y="1492622"/>
            <a:ext cx="4062122" cy="35116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CF35B55-1FCA-939B-618F-23B4FAA3BFBA}"/>
              </a:ext>
            </a:extLst>
          </p:cNvPr>
          <p:cNvSpPr txBox="1"/>
          <p:nvPr/>
        </p:nvSpPr>
        <p:spPr>
          <a:xfrm>
            <a:off x="758672" y="1562519"/>
            <a:ext cx="3998698" cy="3298339"/>
          </a:xfrm>
          <a:prstGeom prst="rect">
            <a:avLst/>
          </a:prstGeom>
          <a:noFill/>
        </p:spPr>
        <p:txBody>
          <a:bodyPr wrap="square" rtlCol="0">
            <a:spAutoFit/>
          </a:bodyPr>
          <a:lstStyle/>
          <a:p>
            <a:pPr marL="285750" marR="0" indent="-285750">
              <a:lnSpc>
                <a:spcPct val="115000"/>
              </a:lnSpc>
              <a:spcBef>
                <a:spcPts val="500"/>
              </a:spcBef>
              <a:spcAft>
                <a:spcPts val="10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Vue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project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nhanh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chóng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nhờ</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command line interface.</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pPr marL="285750" marR="0" indent="-285750">
              <a:lnSpc>
                <a:spcPct val="115000"/>
              </a:lnSpc>
              <a:spcBef>
                <a:spcPts val="500"/>
              </a:spcBef>
              <a:spcAft>
                <a:spcPts val="1000"/>
              </a:spcAft>
              <a:buFont typeface="Arial" panose="020B0604020202020204" pitchFamily="34" charset="0"/>
              <a:buChar char="•"/>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nay,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Vue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rõ</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ràng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chuyên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pPr marL="285750" marR="0" indent="-285750">
              <a:lnSpc>
                <a:spcPct val="115000"/>
              </a:lnSpc>
              <a:spcBef>
                <a:spcPts val="500"/>
              </a:spcBef>
              <a:spcAft>
                <a:spcPts val="1000"/>
              </a:spcAft>
              <a:buFont typeface="Arial" panose="020B0604020202020204" pitchFamily="34" charset="0"/>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Vue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hữu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vững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chắc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add-ons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hữu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ích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fontend</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điển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vue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-router,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vuex</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vue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-test-utils,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vue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-dev-tools,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vue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-cli,… </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endParaRPr lang="en-US" dirty="0"/>
          </a:p>
        </p:txBody>
      </p:sp>
    </p:spTree>
    <p:extLst>
      <p:ext uri="{BB962C8B-B14F-4D97-AF65-F5344CB8AC3E}">
        <p14:creationId xmlns:p14="http://schemas.microsoft.com/office/powerpoint/2010/main" val="15790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9" name="Google Shape;449;p29"/>
          <p:cNvSpPr txBox="1">
            <a:spLocks noGrp="1"/>
          </p:cNvSpPr>
          <p:nvPr>
            <p:ph type="ctrTitle" idx="4"/>
          </p:nvPr>
        </p:nvSpPr>
        <p:spPr>
          <a:xfrm>
            <a:off x="1156848" y="939637"/>
            <a:ext cx="7833900" cy="606600"/>
          </a:xfrm>
          <a:prstGeom prst="rect">
            <a:avLst/>
          </a:prstGeom>
        </p:spPr>
        <p:txBody>
          <a:bodyPr spcFirstLastPara="1" wrap="square" lIns="91425" tIns="91425" rIns="91425" bIns="91425" anchor="b" anchorCtr="0">
            <a:noAutofit/>
          </a:bodyPr>
          <a:lstStyle/>
          <a:p>
            <a:r>
              <a:rPr lang="vi-VN" sz="2400" b="1" kern="0" dirty="0">
                <a:solidFill>
                  <a:schemeClr val="bg1"/>
                </a:solidFill>
                <a:latin typeface="Times New Roman" pitchFamily="18" charset="0"/>
                <a:cs typeface="Times New Roman" pitchFamily="18" charset="0"/>
              </a:rPr>
              <a:t>API ASP.NET CORE 5 (Back-end)</a:t>
            </a:r>
            <a:br>
              <a:rPr lang="en-US" sz="2400" b="1" kern="0" dirty="0">
                <a:solidFill>
                  <a:srgbClr val="C00000"/>
                </a:solidFill>
                <a:latin typeface="Times New Roman" pitchFamily="18" charset="0"/>
                <a:cs typeface="Times New Roman" pitchFamily="18" charset="0"/>
              </a:rPr>
            </a:br>
            <a:endParaRPr sz="2400" dirty="0">
              <a:solidFill>
                <a:srgbClr val="FFFFFF"/>
              </a:solidFill>
            </a:endParaRPr>
          </a:p>
        </p:txBody>
      </p:sp>
      <p:sp>
        <p:nvSpPr>
          <p:cNvPr id="454" name="Google Shape;454;p29"/>
          <p:cNvSpPr/>
          <p:nvPr/>
        </p:nvSpPr>
        <p:spPr>
          <a:xfrm>
            <a:off x="4183994" y="154623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4246890" y="1620519"/>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1986260"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843677"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731807" y="1308017"/>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834607"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753714"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834607"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834607"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210565"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804741"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408519"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408519"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408519"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408519"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408519"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2408519"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191377"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354523"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517669"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312021"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3434040"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3556059"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930574"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930574"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930574"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930574"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930574"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930574"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531084"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531084"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531084"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531084"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531084"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531084"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27327"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82168"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125605" y="3924481"/>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137606"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382168"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382168"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1987621"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1712057"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444703"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444703"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1444703"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444703"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1444703"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1444703"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973922"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83603"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94645"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56175"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37068"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220697"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446610"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446610"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446610"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446610"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446610"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446610"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852433"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852433"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852433"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852433"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852433"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852433"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2651197"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2684098"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3817936"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2684098"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3635576"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3693168"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3752121"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684098"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3599938"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3442265"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290081"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290081"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290081"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290081"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290081"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290081"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359171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3654778"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717844"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719751"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719751"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719751"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719751"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719751"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2719751"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2951452"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2951452"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2951452"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951452"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2951452"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2951452"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E36468F5-3F35-5A22-2384-7055A84EDC61}"/>
              </a:ext>
            </a:extLst>
          </p:cNvPr>
          <p:cNvSpPr>
            <a:spLocks noGrp="1"/>
          </p:cNvSpPr>
          <p:nvPr>
            <p:ph type="ctrTitle" idx="3"/>
          </p:nvPr>
        </p:nvSpPr>
        <p:spPr>
          <a:xfrm>
            <a:off x="4723031" y="2365956"/>
            <a:ext cx="4295364" cy="2022994"/>
          </a:xfrm>
        </p:spPr>
        <p:txBody>
          <a:bodyPr/>
          <a:lstStyle/>
          <a:p>
            <a:pPr algn="l">
              <a:lnSpc>
                <a:spcPct val="115000"/>
              </a:lnSpc>
              <a:spcBef>
                <a:spcPts val="500"/>
              </a:spcBef>
              <a:spcAft>
                <a:spcPts val="1000"/>
              </a:spcAft>
            </a:pPr>
            <a:r>
              <a:rPr lang="en-US" sz="1400" dirty="0">
                <a:solidFill>
                  <a:schemeClr val="bg1"/>
                </a:solidFill>
                <a:latin typeface="Arial" panose="020B0604020202020204" pitchFamily="34" charset="0"/>
              </a:rPr>
              <a:t>- </a:t>
            </a:r>
            <a:r>
              <a:rPr lang="vi-VN" sz="1400" b="0" i="0" u="none" strike="noStrike" dirty="0">
                <a:solidFill>
                  <a:schemeClr val="bg1"/>
                </a:solidFill>
                <a:effectLst/>
                <a:latin typeface="Arial" panose="020B0604020202020204" pitchFamily="34" charset="0"/>
              </a:rPr>
              <a:t>Là khung mẫu và gọn gàng hơn kiến trúc nhiều tầng.</a:t>
            </a:r>
            <a:br>
              <a:rPr lang="en-US" sz="1400" b="0" i="0" u="none" strike="noStrike" dirty="0">
                <a:solidFill>
                  <a:schemeClr val="bg1"/>
                </a:solidFill>
                <a:latin typeface="Times New Roman" panose="02020603050405020304" pitchFamily="18" charset="0"/>
                <a:cs typeface="Times New Roman" panose="02020603050405020304" pitchFamily="18" charset="0"/>
              </a:rPr>
            </a:br>
            <a:r>
              <a:rPr lang="en-US" sz="1400" b="0" i="0" u="none" strike="noStrike" dirty="0">
                <a:solidFill>
                  <a:schemeClr val="bg1"/>
                </a:solidFill>
                <a:latin typeface="Times New Roman" panose="02020603050405020304" pitchFamily="18" charset="0"/>
                <a:cs typeface="Times New Roman" panose="02020603050405020304" pitchFamily="18" charset="0"/>
              </a:rPr>
              <a:t>- </a:t>
            </a:r>
            <a:r>
              <a:rPr lang="en-US" sz="1400" b="0" i="0" u="none" strike="noStrike" dirty="0" err="1">
                <a:solidFill>
                  <a:schemeClr val="bg1"/>
                </a:solidFill>
                <a:effectLst/>
                <a:latin typeface="Arial" panose="020B0604020202020204" pitchFamily="34" charset="0"/>
              </a:rPr>
              <a:t>Là</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một</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khung</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công</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tác</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với</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mã</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nguồn</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mở</a:t>
            </a:r>
            <a:r>
              <a:rPr lang="en-US" sz="1400" b="0" i="0" u="none" strike="noStrike" dirty="0">
                <a:solidFill>
                  <a:schemeClr val="bg1"/>
                </a:solidFill>
                <a:effectLst/>
                <a:latin typeface="Arial" panose="020B0604020202020204" pitchFamily="34" charset="0"/>
              </a:rPr>
              <a:t>.</a:t>
            </a:r>
            <a:br>
              <a:rPr lang="en-US" sz="1400" b="0" i="0" u="none" strike="noStrike" dirty="0">
                <a:solidFill>
                  <a:schemeClr val="bg1"/>
                </a:solidFill>
                <a:effectLst/>
                <a:latin typeface="Arial" panose="020B0604020202020204" pitchFamily="34" charset="0"/>
              </a:rPr>
            </a:b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Dễ</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dàng</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tạo</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ứng</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dụng</a:t>
            </a:r>
            <a:r>
              <a:rPr lang="en-US" sz="1400" b="0" i="0" u="none" strike="noStrike" dirty="0">
                <a:solidFill>
                  <a:schemeClr val="bg1"/>
                </a:solidFill>
                <a:effectLst/>
                <a:latin typeface="Arial" panose="020B0604020202020204" pitchFamily="34" charset="0"/>
              </a:rPr>
              <a:t> ASP.NET </a:t>
            </a:r>
            <a:r>
              <a:rPr lang="en-US" sz="1400" b="0" i="0" u="none" strike="noStrike" dirty="0" err="1">
                <a:solidFill>
                  <a:schemeClr val="bg1"/>
                </a:solidFill>
                <a:effectLst/>
                <a:latin typeface="Arial" panose="020B0604020202020204" pitchFamily="34" charset="0"/>
              </a:rPr>
              <a:t>đa</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nền</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tảng</a:t>
            </a:r>
            <a:r>
              <a:rPr lang="en-US" sz="1400" b="0" i="0" u="none" strike="noStrike" dirty="0">
                <a:solidFill>
                  <a:schemeClr val="bg1"/>
                </a:solidFill>
                <a:effectLst/>
                <a:latin typeface="Arial" panose="020B0604020202020204" pitchFamily="34" charset="0"/>
              </a:rPr>
              <a:t> </a:t>
            </a:r>
            <a:r>
              <a:rPr lang="en-US" sz="1400" b="0" i="0" u="none" strike="noStrike" dirty="0" err="1">
                <a:solidFill>
                  <a:schemeClr val="bg1"/>
                </a:solidFill>
                <a:effectLst/>
                <a:latin typeface="Arial" panose="020B0604020202020204" pitchFamily="34" charset="0"/>
              </a:rPr>
              <a:t>trên</a:t>
            </a:r>
            <a:r>
              <a:rPr lang="en-US" sz="1400" b="0" i="0" u="none" strike="noStrike" dirty="0">
                <a:solidFill>
                  <a:schemeClr val="bg1"/>
                </a:solidFill>
                <a:effectLst/>
                <a:latin typeface="Arial" panose="020B0604020202020204" pitchFamily="34" charset="0"/>
              </a:rPr>
              <a:t> Windows, Mac </a:t>
            </a:r>
            <a:r>
              <a:rPr lang="en-US" sz="1400" b="0" i="0" u="none" strike="noStrike" dirty="0" err="1">
                <a:solidFill>
                  <a:schemeClr val="bg1"/>
                </a:solidFill>
                <a:effectLst/>
                <a:latin typeface="Arial" panose="020B0604020202020204" pitchFamily="34" charset="0"/>
              </a:rPr>
              <a:t>và</a:t>
            </a:r>
            <a:r>
              <a:rPr lang="en-US" sz="1400" b="0" i="0" u="none" strike="noStrike" dirty="0">
                <a:solidFill>
                  <a:schemeClr val="bg1"/>
                </a:solidFill>
                <a:effectLst/>
                <a:latin typeface="Arial" panose="020B0604020202020204" pitchFamily="34" charset="0"/>
              </a:rPr>
              <a:t> Linux.</a:t>
            </a:r>
            <a:br>
              <a:rPr lang="en-US" sz="1400" b="0" i="0" u="none" strike="noStrike" dirty="0">
                <a:solidFill>
                  <a:schemeClr val="bg1"/>
                </a:solidFill>
                <a:effectLst/>
                <a:latin typeface="Arial" panose="020B0604020202020204" pitchFamily="34" charset="0"/>
              </a:rPr>
            </a:br>
            <a:r>
              <a:rPr lang="en-US" sz="1400" b="0" i="0" u="none" strike="noStrike" dirty="0">
                <a:solidFill>
                  <a:schemeClr val="bg1"/>
                </a:solidFill>
                <a:effectLst/>
                <a:latin typeface="Arial" panose="020B0604020202020204" pitchFamily="34" charset="0"/>
              </a:rPr>
              <a:t>- </a:t>
            </a:r>
            <a:r>
              <a:rPr lang="vi-VN" sz="1400" b="0" i="0" u="none" strike="noStrike" dirty="0">
                <a:solidFill>
                  <a:schemeClr val="bg1"/>
                </a:solidFill>
                <a:effectLst/>
                <a:latin typeface="Arial" panose="020B0604020202020204" pitchFamily="34" charset="0"/>
              </a:rPr>
              <a:t>Cấu hình là môi trường sẵn sàng cho đám mây.</a:t>
            </a:r>
            <a:br>
              <a:rPr lang="vi-VN" sz="1400" b="0" i="0" u="none" strike="noStrike" dirty="0">
                <a:solidFill>
                  <a:schemeClr val="bg1"/>
                </a:solidFill>
                <a:effectLst/>
                <a:latin typeface="Arial" panose="020B0604020202020204" pitchFamily="34" charset="0"/>
              </a:rPr>
            </a:br>
            <a:r>
              <a:rPr lang="en-US" sz="1400" b="0" i="0" u="none" strike="noStrike" dirty="0">
                <a:solidFill>
                  <a:schemeClr val="bg1"/>
                </a:solidFill>
                <a:effectLst/>
                <a:latin typeface="Arial" panose="020B0604020202020204" pitchFamily="34" charset="0"/>
              </a:rPr>
              <a:t>- </a:t>
            </a:r>
            <a:r>
              <a:rPr lang="vi-VN" sz="1400" b="0" i="0" u="none" strike="noStrike" dirty="0">
                <a:solidFill>
                  <a:schemeClr val="bg1"/>
                </a:solidFill>
                <a:effectLst/>
                <a:latin typeface="Arial" panose="020B0604020202020204" pitchFamily="34" charset="0"/>
              </a:rPr>
              <a:t>Khả năng lưu trữ trên: IIS, HTTP.sys, Kestrel, Nginx, Apache và Docker.</a:t>
            </a:r>
            <a:br>
              <a:rPr lang="vi-VN" sz="1400" b="0" i="0" u="none" strike="noStrike" dirty="0">
                <a:solidFill>
                  <a:schemeClr val="bg1"/>
                </a:solidFill>
                <a:effectLst/>
                <a:latin typeface="Arial" panose="020B0604020202020204" pitchFamily="34" charset="0"/>
              </a:rPr>
            </a:br>
            <a:r>
              <a:rPr lang="en-US" sz="1400" b="0" i="0" u="none" strike="noStrike" dirty="0">
                <a:solidFill>
                  <a:schemeClr val="bg1"/>
                </a:solidFill>
                <a:effectLst/>
                <a:latin typeface="Arial" panose="020B0604020202020204" pitchFamily="34" charset="0"/>
              </a:rPr>
              <a:t>- </a:t>
            </a:r>
            <a:r>
              <a:rPr lang="vi-V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Giúp xây dựng web api một cách dễ dàng</a:t>
            </a:r>
            <a:br>
              <a:rPr lang="vi-VN" sz="11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9" name="Google Shape;449;p29"/>
          <p:cNvSpPr txBox="1">
            <a:spLocks noGrp="1"/>
          </p:cNvSpPr>
          <p:nvPr>
            <p:ph type="ctrTitle" idx="4"/>
          </p:nvPr>
        </p:nvSpPr>
        <p:spPr>
          <a:xfrm>
            <a:off x="1310100" y="1281266"/>
            <a:ext cx="7833900" cy="606600"/>
          </a:xfrm>
          <a:prstGeom prst="rect">
            <a:avLst/>
          </a:prstGeom>
        </p:spPr>
        <p:txBody>
          <a:bodyPr spcFirstLastPara="1" wrap="square" lIns="91425" tIns="91425" rIns="91425" bIns="91425" anchor="b" anchorCtr="0">
            <a:noAutofit/>
          </a:bodyPr>
          <a:lstStyle/>
          <a:p>
            <a:r>
              <a:rPr lang="vi-VN" sz="2400" b="1" kern="0" dirty="0">
                <a:solidFill>
                  <a:schemeClr val="bg1"/>
                </a:solidFill>
                <a:latin typeface="Times New Roman" pitchFamily="18" charset="0"/>
                <a:cs typeface="Times New Roman" pitchFamily="18" charset="0"/>
              </a:rPr>
              <a:t>Microsoft SQL Server management studio (Database)</a:t>
            </a:r>
            <a:br>
              <a:rPr lang="en-US" sz="2400" b="1" kern="0" dirty="0">
                <a:solidFill>
                  <a:schemeClr val="bg1"/>
                </a:solidFill>
                <a:latin typeface="Times New Roman" pitchFamily="18" charset="0"/>
                <a:cs typeface="Times New Roman" pitchFamily="18" charset="0"/>
              </a:rPr>
            </a:br>
            <a:br>
              <a:rPr lang="en-US" sz="2400" b="1" kern="0" dirty="0">
                <a:solidFill>
                  <a:schemeClr val="bg1"/>
                </a:solidFill>
                <a:latin typeface="Times New Roman" pitchFamily="18" charset="0"/>
                <a:cs typeface="Times New Roman" pitchFamily="18" charset="0"/>
              </a:rPr>
            </a:br>
            <a:endParaRPr sz="2400" dirty="0">
              <a:solidFill>
                <a:schemeClr val="bg1"/>
              </a:solidFill>
            </a:endParaRPr>
          </a:p>
        </p:txBody>
      </p:sp>
      <p:sp>
        <p:nvSpPr>
          <p:cNvPr id="454" name="Google Shape;454;p29"/>
          <p:cNvSpPr/>
          <p:nvPr/>
        </p:nvSpPr>
        <p:spPr>
          <a:xfrm>
            <a:off x="3975957" y="1374911"/>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4078191" y="1484897"/>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a:cxnSpLocks/>
          </p:cNvCxnSpPr>
          <p:nvPr/>
        </p:nvCxnSpPr>
        <p:spPr>
          <a:xfrm>
            <a:off x="4607894" y="1195336"/>
            <a:ext cx="4615331"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1986260"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843677"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731807" y="1308017"/>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834607"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753714"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834607"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834607"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210565"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804741"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408519"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408519"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408519"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408519"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408519"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2408519"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191377"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354523"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517669"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312021"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3434040"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3556059"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930574"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930574"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930574"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930574"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930574"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930574"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531084"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531084"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531084"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531084"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531084"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531084"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27327"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82168"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125605" y="3924481"/>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137606"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382168"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382168"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1987621"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1712057"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444703"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444703"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1444703"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444703"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1444703"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1444703"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973922"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83603"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94645"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56175"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37068"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220697"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446610"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446610"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446610"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446610"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446610"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446610"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852433"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852433"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852433"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852433"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852433"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852433"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2651197"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2684098"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3817936"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2684098"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3635576"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3693168"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3752121"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684098"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3599938"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3442265"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290081"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290081"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290081"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290081"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290081"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290081"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359171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3654778"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717844"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719751"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719751"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719751"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719751"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719751"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2719751"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2951452"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2951452"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2951452"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951452"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2951452"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2951452"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1CBA00CE-FE7E-48DB-4328-4609B79323A8}"/>
              </a:ext>
            </a:extLst>
          </p:cNvPr>
          <p:cNvSpPr/>
          <p:nvPr/>
        </p:nvSpPr>
        <p:spPr>
          <a:xfrm>
            <a:off x="4417060" y="1440317"/>
            <a:ext cx="4601335" cy="3526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935D1AC-AFB0-5FCA-E0D3-B82AC73DB56B}"/>
              </a:ext>
            </a:extLst>
          </p:cNvPr>
          <p:cNvSpPr txBox="1"/>
          <p:nvPr/>
        </p:nvSpPr>
        <p:spPr>
          <a:xfrm>
            <a:off x="4388953" y="1678188"/>
            <a:ext cx="4772171" cy="2989986"/>
          </a:xfrm>
          <a:prstGeom prst="rect">
            <a:avLst/>
          </a:prstGeom>
          <a:noFill/>
        </p:spPr>
        <p:txBody>
          <a:bodyPr wrap="square" rtlCol="0">
            <a:spAutoFit/>
          </a:bodyPr>
          <a:lstStyle/>
          <a:p>
            <a:pPr marL="0" marR="0" indent="450215">
              <a:lnSpc>
                <a:spcPct val="115000"/>
              </a:lnSpc>
              <a:spcBef>
                <a:spcPts val="50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SQL Server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đích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mang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pPr marL="342900" marR="0" lvl="0" indent="-342900">
              <a:lnSpc>
                <a:spcPct val="115000"/>
              </a:lnSpc>
              <a:spcBef>
                <a:spcPts val="500"/>
              </a:spcBef>
              <a:spcAft>
                <a:spcPts val="0"/>
              </a:spcAft>
              <a:buFont typeface="Symbol" panose="05050102010706020507" pitchFamily="18" charset="2"/>
              <a:buChar char=""/>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duy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trì</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bền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vững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pPr marL="342900" marR="0" lvl="0" indent="-342900">
              <a:lnSpc>
                <a:spcPct val="115000"/>
              </a:lnSpc>
              <a:spcBef>
                <a:spcPts val="0"/>
              </a:spcBef>
              <a:spcAft>
                <a:spcPts val="0"/>
              </a:spcAft>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Cho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pPr marL="342900" marR="0" lvl="0" indent="-342900">
              <a:lnSpc>
                <a:spcPct val="115000"/>
              </a:lnSpc>
              <a:spcBef>
                <a:spcPts val="0"/>
              </a:spcBef>
              <a:spcAft>
                <a:spcPts val="0"/>
              </a:spcAft>
              <a:buFont typeface="Symbol" panose="05050102010706020507" pitchFamily="18" charset="2"/>
              <a:buChar char=""/>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SSAS</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pPr marL="342900" marR="0" lvl="0" indent="-342900">
              <a:lnSpc>
                <a:spcPct val="115000"/>
              </a:lnSpc>
              <a:spcBef>
                <a:spcPts val="0"/>
              </a:spcBef>
              <a:spcAft>
                <a:spcPts val="0"/>
              </a:spcAft>
              <a:buFont typeface="Symbol" panose="05050102010706020507" pitchFamily="18" charset="2"/>
              <a:buChar char=""/>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khả</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pPr marL="342900" marR="0" lvl="0" indent="-342900">
              <a:lnSpc>
                <a:spcPct val="115000"/>
              </a:lnSpc>
              <a:spcBef>
                <a:spcPts val="0"/>
              </a:spcBef>
              <a:spcAft>
                <a:spcPts val="0"/>
              </a:spcAft>
              <a:buFont typeface="Symbol" panose="05050102010706020507" pitchFamily="18" charset="2"/>
              <a:buChar char=""/>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cáo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SSRS — SQL Server Reporting Services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400" dirty="0">
              <a:effectLst/>
              <a:latin typeface="Times New Roman" panose="02020603050405020304" pitchFamily="18" charset="0"/>
              <a:ea typeface="Times New Roman" panose="02020603050405020304" pitchFamily="18" charset="0"/>
              <a:cs typeface="Cordia New" panose="020B0304020202020204" pitchFamily="34" charset="-34"/>
            </a:endParaRPr>
          </a:p>
          <a:p>
            <a:pPr marL="342900" marR="0" lvl="0" indent="-342900">
              <a:lnSpc>
                <a:spcPct val="115000"/>
              </a:lnSpc>
              <a:spcBef>
                <a:spcPts val="0"/>
              </a:spcBef>
              <a:spcAft>
                <a:spcPts val="1000"/>
              </a:spcAft>
              <a:buFont typeface="Symbol" panose="05050102010706020507" pitchFamily="18" charset="2"/>
              <a:buChar char=""/>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SSIS — SQL Server Integration Services.</a:t>
            </a:r>
            <a:endParaRPr lang="en-US" dirty="0"/>
          </a:p>
        </p:txBody>
      </p:sp>
    </p:spTree>
    <p:extLst>
      <p:ext uri="{BB962C8B-B14F-4D97-AF65-F5344CB8AC3E}">
        <p14:creationId xmlns:p14="http://schemas.microsoft.com/office/powerpoint/2010/main" val="1844057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r>
              <a:rPr lang="en-US" sz="3200" b="1" kern="0" dirty="0" err="1">
                <a:solidFill>
                  <a:schemeClr val="bg1"/>
                </a:solidFill>
                <a:latin typeface="Times New Roman" pitchFamily="18" charset="0"/>
                <a:cs typeface="Times New Roman" pitchFamily="18" charset="0"/>
              </a:rPr>
              <a:t>Mô</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hình</a:t>
            </a:r>
            <a:r>
              <a:rPr lang="en-US" sz="3200" b="1" kern="0" dirty="0">
                <a:solidFill>
                  <a:schemeClr val="bg1"/>
                </a:solidFill>
                <a:latin typeface="Times New Roman" pitchFamily="18" charset="0"/>
                <a:cs typeface="Times New Roman" pitchFamily="18" charset="0"/>
              </a:rPr>
              <a:t> </a:t>
            </a:r>
            <a:r>
              <a:rPr lang="en-US" sz="1800" b="1" i="0" dirty="0">
                <a:solidFill>
                  <a:schemeClr val="bg1"/>
                </a:solidFill>
                <a:effectLst/>
                <a:latin typeface="Arial" panose="020B0604020202020204" pitchFamily="34" charset="0"/>
              </a:rPr>
              <a:t> </a:t>
            </a:r>
            <a:r>
              <a:rPr lang="en-US" sz="3200" b="1" kern="0" dirty="0">
                <a:solidFill>
                  <a:schemeClr val="bg1"/>
                </a:solidFill>
                <a:latin typeface="Times New Roman" pitchFamily="18" charset="0"/>
                <a:cs typeface="Times New Roman" pitchFamily="18" charset="0"/>
              </a:rPr>
              <a:t>C4 Model </a:t>
            </a:r>
            <a:br>
              <a:rPr lang="en-US" sz="3200" b="1" kern="0" dirty="0">
                <a:solidFill>
                  <a:srgbClr val="C00000"/>
                </a:solidFill>
                <a:latin typeface="Times New Roman" pitchFamily="18" charset="0"/>
                <a:cs typeface="Times New Roman" pitchFamily="18" charset="0"/>
              </a:rPr>
            </a:br>
            <a:endParaRPr dirty="0"/>
          </a:p>
        </p:txBody>
      </p:sp>
      <p:cxnSp>
        <p:nvCxnSpPr>
          <p:cNvPr id="600" name="Google Shape;600;p30"/>
          <p:cNvCxnSpPr/>
          <p:nvPr/>
        </p:nvCxnSpPr>
        <p:spPr>
          <a:xfrm>
            <a:off x="311700" y="875817"/>
            <a:ext cx="8520600" cy="0"/>
          </a:xfrm>
          <a:prstGeom prst="straightConnector1">
            <a:avLst/>
          </a:prstGeom>
          <a:noFill/>
          <a:ln w="9525" cap="flat" cmpd="sng">
            <a:solidFill>
              <a:schemeClr val="accent1"/>
            </a:solidFill>
            <a:prstDash val="solid"/>
            <a:round/>
            <a:headEnd type="none" w="med" len="med"/>
            <a:tailEnd type="none" w="med" len="med"/>
          </a:ln>
        </p:spPr>
      </p:cxnSp>
      <p:sp>
        <p:nvSpPr>
          <p:cNvPr id="14" name="TextBox 13">
            <a:extLst>
              <a:ext uri="{FF2B5EF4-FFF2-40B4-BE49-F238E27FC236}">
                <a16:creationId xmlns:a16="http://schemas.microsoft.com/office/drawing/2014/main" id="{0DAE3F2B-A345-6937-27D6-89B47100797D}"/>
              </a:ext>
            </a:extLst>
          </p:cNvPr>
          <p:cNvSpPr txBox="1"/>
          <p:nvPr/>
        </p:nvSpPr>
        <p:spPr>
          <a:xfrm>
            <a:off x="232756" y="1047404"/>
            <a:ext cx="8686800" cy="553998"/>
          </a:xfrm>
          <a:prstGeom prst="rect">
            <a:avLst/>
          </a:prstGeom>
          <a:noFill/>
        </p:spPr>
        <p:txBody>
          <a:bodyPr wrap="square" rtlCol="0">
            <a:spAutoFit/>
          </a:bodyPr>
          <a:lstStyle/>
          <a:p>
            <a:pPr algn="just"/>
            <a:r>
              <a:rPr lang="en-US" b="0" i="0" dirty="0">
                <a:solidFill>
                  <a:schemeClr val="bg1"/>
                </a:solidFill>
                <a:effectLst/>
                <a:latin typeface="+mn-lt"/>
              </a:rPr>
              <a:t>- </a:t>
            </a:r>
            <a:r>
              <a:rPr lang="vi-VN" b="0" i="0" dirty="0">
                <a:solidFill>
                  <a:schemeClr val="bg1"/>
                </a:solidFill>
                <a:effectLst/>
                <a:latin typeface="+mn-lt"/>
              </a:rPr>
              <a:t>Mô </a:t>
            </a:r>
            <a:r>
              <a:rPr lang="vi-VN" b="0" i="0" dirty="0" err="1">
                <a:solidFill>
                  <a:schemeClr val="bg1"/>
                </a:solidFill>
                <a:effectLst/>
                <a:latin typeface="+mn-lt"/>
              </a:rPr>
              <a:t>hình</a:t>
            </a:r>
            <a:r>
              <a:rPr lang="vi-VN" b="0" i="0" dirty="0">
                <a:solidFill>
                  <a:schemeClr val="bg1"/>
                </a:solidFill>
                <a:effectLst/>
                <a:latin typeface="+mn-lt"/>
              </a:rPr>
              <a:t> C4 </a:t>
            </a:r>
            <a:r>
              <a:rPr lang="vi-VN" b="0" i="0" dirty="0" err="1">
                <a:solidFill>
                  <a:schemeClr val="bg1"/>
                </a:solidFill>
                <a:effectLst/>
                <a:latin typeface="+mn-lt"/>
              </a:rPr>
              <a:t>là</a:t>
            </a:r>
            <a:r>
              <a:rPr lang="vi-VN" b="0" i="0" dirty="0">
                <a:solidFill>
                  <a:schemeClr val="bg1"/>
                </a:solidFill>
                <a:effectLst/>
                <a:latin typeface="+mn-lt"/>
              </a:rPr>
              <a:t> </a:t>
            </a:r>
            <a:r>
              <a:rPr lang="vi-VN" b="0" i="0" dirty="0" err="1">
                <a:solidFill>
                  <a:schemeClr val="bg1"/>
                </a:solidFill>
                <a:effectLst/>
                <a:latin typeface="+mn-lt"/>
              </a:rPr>
              <a:t>một</a:t>
            </a:r>
            <a:r>
              <a:rPr lang="vi-VN" b="0" i="0" dirty="0">
                <a:solidFill>
                  <a:schemeClr val="bg1"/>
                </a:solidFill>
                <a:effectLst/>
                <a:latin typeface="+mn-lt"/>
              </a:rPr>
              <a:t> phương </a:t>
            </a:r>
            <a:r>
              <a:rPr lang="vi-VN" b="0" i="0" dirty="0" err="1">
                <a:solidFill>
                  <a:schemeClr val="bg1"/>
                </a:solidFill>
                <a:effectLst/>
                <a:latin typeface="+mn-lt"/>
              </a:rPr>
              <a:t>pháp</a:t>
            </a:r>
            <a:r>
              <a:rPr lang="vi-VN" b="0" i="0" dirty="0">
                <a:solidFill>
                  <a:schemeClr val="bg1"/>
                </a:solidFill>
                <a:effectLst/>
                <a:latin typeface="+mn-lt"/>
              </a:rPr>
              <a:t> mô </a:t>
            </a:r>
            <a:r>
              <a:rPr lang="vi-VN" b="0" i="0" dirty="0" err="1">
                <a:solidFill>
                  <a:schemeClr val="bg1"/>
                </a:solidFill>
                <a:effectLst/>
                <a:latin typeface="+mn-lt"/>
              </a:rPr>
              <a:t>tả</a:t>
            </a:r>
            <a:r>
              <a:rPr lang="vi-VN" b="0" i="0" dirty="0">
                <a:solidFill>
                  <a:schemeClr val="bg1"/>
                </a:solidFill>
                <a:effectLst/>
                <a:latin typeface="+mn-lt"/>
              </a:rPr>
              <a:t> </a:t>
            </a:r>
            <a:r>
              <a:rPr lang="vi-VN" b="0" i="0" dirty="0" err="1">
                <a:solidFill>
                  <a:schemeClr val="bg1"/>
                </a:solidFill>
                <a:effectLst/>
                <a:latin typeface="+mn-lt"/>
              </a:rPr>
              <a:t>kiến</a:t>
            </a:r>
            <a:r>
              <a:rPr lang="vi-VN" b="0" i="0" dirty="0">
                <a:solidFill>
                  <a:schemeClr val="bg1"/>
                </a:solidFill>
                <a:effectLst/>
                <a:latin typeface="+mn-lt"/>
              </a:rPr>
              <a:t> </a:t>
            </a:r>
            <a:r>
              <a:rPr lang="vi-VN" b="0" i="0" dirty="0" err="1">
                <a:solidFill>
                  <a:schemeClr val="bg1"/>
                </a:solidFill>
                <a:effectLst/>
                <a:latin typeface="+mn-lt"/>
              </a:rPr>
              <a:t>trúc</a:t>
            </a:r>
            <a:r>
              <a:rPr lang="vi-VN" b="0" i="0" dirty="0">
                <a:solidFill>
                  <a:schemeClr val="bg1"/>
                </a:solidFill>
                <a:effectLst/>
                <a:latin typeface="+mn-lt"/>
              </a:rPr>
              <a:t> </a:t>
            </a:r>
            <a:r>
              <a:rPr lang="vi-VN" b="0" i="0" dirty="0" err="1">
                <a:solidFill>
                  <a:schemeClr val="bg1"/>
                </a:solidFill>
                <a:effectLst/>
                <a:latin typeface="+mn-lt"/>
              </a:rPr>
              <a:t>phần</a:t>
            </a:r>
            <a:r>
              <a:rPr lang="vi-VN" b="0" i="0" dirty="0">
                <a:solidFill>
                  <a:schemeClr val="bg1"/>
                </a:solidFill>
                <a:effectLst/>
                <a:latin typeface="+mn-lt"/>
              </a:rPr>
              <a:t> </a:t>
            </a:r>
            <a:r>
              <a:rPr lang="vi-VN" b="0" i="0" dirty="0" err="1">
                <a:solidFill>
                  <a:schemeClr val="bg1"/>
                </a:solidFill>
                <a:effectLst/>
                <a:latin typeface="+mn-lt"/>
              </a:rPr>
              <a:t>mềm</a:t>
            </a:r>
            <a:r>
              <a:rPr lang="vi-VN" b="0" i="0" dirty="0">
                <a:solidFill>
                  <a:schemeClr val="bg1"/>
                </a:solidFill>
                <a:effectLst/>
                <a:latin typeface="+mn-lt"/>
              </a:rPr>
              <a:t> </a:t>
            </a:r>
            <a:r>
              <a:rPr lang="vi-VN" b="0" i="0" dirty="0" err="1">
                <a:solidFill>
                  <a:schemeClr val="bg1"/>
                </a:solidFill>
                <a:effectLst/>
                <a:latin typeface="+mn-lt"/>
              </a:rPr>
              <a:t>một</a:t>
            </a:r>
            <a:r>
              <a:rPr lang="vi-VN" b="0" i="0" dirty="0">
                <a:solidFill>
                  <a:schemeClr val="bg1"/>
                </a:solidFill>
                <a:effectLst/>
                <a:latin typeface="+mn-lt"/>
              </a:rPr>
              <a:t> </a:t>
            </a:r>
            <a:r>
              <a:rPr lang="vi-VN" b="0" i="0" dirty="0" err="1">
                <a:solidFill>
                  <a:schemeClr val="bg1"/>
                </a:solidFill>
                <a:effectLst/>
                <a:latin typeface="+mn-lt"/>
              </a:rPr>
              <a:t>cách</a:t>
            </a:r>
            <a:r>
              <a:rPr lang="vi-VN" b="0" i="0" dirty="0">
                <a:solidFill>
                  <a:schemeClr val="bg1"/>
                </a:solidFill>
                <a:effectLst/>
                <a:latin typeface="+mn-lt"/>
              </a:rPr>
              <a:t> tinh </a:t>
            </a:r>
            <a:r>
              <a:rPr lang="vi-VN" b="0" i="0" dirty="0" err="1">
                <a:solidFill>
                  <a:schemeClr val="bg1"/>
                </a:solidFill>
                <a:effectLst/>
                <a:latin typeface="+mn-lt"/>
              </a:rPr>
              <a:t>gọn</a:t>
            </a:r>
            <a:r>
              <a:rPr lang="vi-VN" b="0" i="0" dirty="0">
                <a:solidFill>
                  <a:schemeClr val="bg1"/>
                </a:solidFill>
                <a:effectLst/>
                <a:latin typeface="+mn-lt"/>
              </a:rPr>
              <a:t> </a:t>
            </a:r>
            <a:r>
              <a:rPr lang="vi-VN" b="0" i="0" dirty="0" err="1">
                <a:solidFill>
                  <a:schemeClr val="bg1"/>
                </a:solidFill>
                <a:effectLst/>
                <a:latin typeface="+mn-lt"/>
              </a:rPr>
              <a:t>nhất</a:t>
            </a:r>
            <a:r>
              <a:rPr lang="vi-VN" sz="1600" b="0" i="0" dirty="0">
                <a:solidFill>
                  <a:srgbClr val="050505"/>
                </a:solidFill>
                <a:effectLst/>
                <a:latin typeface="Segoe UI Historic" panose="020B0502040204020203" pitchFamily="34" charset="0"/>
              </a:rPr>
              <a:t>.</a:t>
            </a:r>
            <a:endParaRPr lang="en-US" sz="1600" b="0" i="0" dirty="0">
              <a:solidFill>
                <a:srgbClr val="050505"/>
              </a:solidFill>
              <a:effectLst/>
              <a:latin typeface="Segoe UI Historic" panose="020B0502040204020203" pitchFamily="34" charset="0"/>
            </a:endParaRPr>
          </a:p>
          <a:p>
            <a:pPr algn="just"/>
            <a:r>
              <a:rPr lang="en-US" dirty="0">
                <a:solidFill>
                  <a:schemeClr val="bg1"/>
                </a:solidFill>
              </a:rPr>
              <a:t>- </a:t>
            </a:r>
            <a:r>
              <a:rPr lang="vi-VN" dirty="0">
                <a:solidFill>
                  <a:schemeClr val="bg1"/>
                </a:solidFill>
              </a:rPr>
              <a:t>Bao </a:t>
            </a:r>
            <a:r>
              <a:rPr lang="vi-VN" dirty="0" err="1">
                <a:solidFill>
                  <a:schemeClr val="bg1"/>
                </a:solidFill>
              </a:rPr>
              <a:t>gồm</a:t>
            </a:r>
            <a:r>
              <a:rPr lang="vi-VN" dirty="0">
                <a:solidFill>
                  <a:schemeClr val="bg1"/>
                </a:solidFill>
              </a:rPr>
              <a:t> </a:t>
            </a:r>
            <a:r>
              <a:rPr lang="vi-VN" dirty="0" err="1">
                <a:solidFill>
                  <a:schemeClr val="bg1"/>
                </a:solidFill>
              </a:rPr>
              <a:t>một</a:t>
            </a:r>
            <a:r>
              <a:rPr lang="vi-VN" dirty="0">
                <a:solidFill>
                  <a:schemeClr val="bg1"/>
                </a:solidFill>
              </a:rPr>
              <a:t> </a:t>
            </a:r>
            <a:r>
              <a:rPr lang="vi-VN" dirty="0" err="1">
                <a:solidFill>
                  <a:schemeClr val="bg1"/>
                </a:solidFill>
              </a:rPr>
              <a:t>tập</a:t>
            </a:r>
            <a:r>
              <a:rPr lang="vi-VN" dirty="0">
                <a:solidFill>
                  <a:schemeClr val="bg1"/>
                </a:solidFill>
              </a:rPr>
              <a:t> </a:t>
            </a:r>
            <a:r>
              <a:rPr lang="vi-VN" dirty="0" err="1">
                <a:solidFill>
                  <a:schemeClr val="bg1"/>
                </a:solidFill>
              </a:rPr>
              <a:t>hợp</a:t>
            </a:r>
            <a:r>
              <a:rPr lang="vi-VN" dirty="0">
                <a:solidFill>
                  <a:schemeClr val="bg1"/>
                </a:solidFill>
              </a:rPr>
              <a:t> 4 sơ </a:t>
            </a:r>
            <a:r>
              <a:rPr lang="vi-VN" dirty="0" err="1">
                <a:solidFill>
                  <a:schemeClr val="bg1"/>
                </a:solidFill>
              </a:rPr>
              <a:t>đồ</a:t>
            </a:r>
            <a:r>
              <a:rPr lang="vi-VN" dirty="0">
                <a:solidFill>
                  <a:schemeClr val="bg1"/>
                </a:solidFill>
              </a:rPr>
              <a:t> mô </a:t>
            </a:r>
            <a:r>
              <a:rPr lang="vi-VN" dirty="0" err="1">
                <a:solidFill>
                  <a:schemeClr val="bg1"/>
                </a:solidFill>
              </a:rPr>
              <a:t>tả</a:t>
            </a:r>
            <a:r>
              <a:rPr lang="vi-VN" dirty="0">
                <a:solidFill>
                  <a:schemeClr val="bg1"/>
                </a:solidFill>
              </a:rPr>
              <a:t> </a:t>
            </a:r>
            <a:r>
              <a:rPr lang="vi-VN" dirty="0" err="1">
                <a:solidFill>
                  <a:schemeClr val="bg1"/>
                </a:solidFill>
              </a:rPr>
              <a:t>cấu</a:t>
            </a:r>
            <a:r>
              <a:rPr lang="vi-VN" dirty="0">
                <a:solidFill>
                  <a:schemeClr val="bg1"/>
                </a:solidFill>
              </a:rPr>
              <a:t> </a:t>
            </a:r>
            <a:r>
              <a:rPr lang="vi-VN" dirty="0" err="1">
                <a:solidFill>
                  <a:schemeClr val="bg1"/>
                </a:solidFill>
              </a:rPr>
              <a:t>trúc</a:t>
            </a:r>
            <a:r>
              <a:rPr lang="vi-VN" dirty="0">
                <a:solidFill>
                  <a:schemeClr val="bg1"/>
                </a:solidFill>
              </a:rPr>
              <a:t> </a:t>
            </a:r>
            <a:r>
              <a:rPr lang="vi-VN" dirty="0" err="1">
                <a:solidFill>
                  <a:schemeClr val="bg1"/>
                </a:solidFill>
              </a:rPr>
              <a:t>tĩnh</a:t>
            </a:r>
            <a:r>
              <a:rPr lang="vi-VN" dirty="0">
                <a:solidFill>
                  <a:schemeClr val="bg1"/>
                </a:solidFill>
              </a:rPr>
              <a:t> </a:t>
            </a:r>
            <a:r>
              <a:rPr lang="vi-VN" dirty="0" err="1">
                <a:solidFill>
                  <a:schemeClr val="bg1"/>
                </a:solidFill>
              </a:rPr>
              <a:t>của</a:t>
            </a:r>
            <a:r>
              <a:rPr lang="vi-VN" dirty="0">
                <a:solidFill>
                  <a:schemeClr val="bg1"/>
                </a:solidFill>
              </a:rPr>
              <a:t> </a:t>
            </a:r>
            <a:r>
              <a:rPr lang="vi-VN" dirty="0" err="1">
                <a:solidFill>
                  <a:schemeClr val="bg1"/>
                </a:solidFill>
              </a:rPr>
              <a:t>một</a:t>
            </a:r>
            <a:r>
              <a:rPr lang="vi-VN" dirty="0">
                <a:solidFill>
                  <a:schemeClr val="bg1"/>
                </a:solidFill>
              </a:rPr>
              <a:t> </a:t>
            </a:r>
            <a:r>
              <a:rPr lang="vi-VN" dirty="0" err="1">
                <a:solidFill>
                  <a:schemeClr val="bg1"/>
                </a:solidFill>
              </a:rPr>
              <a:t>hệ</a:t>
            </a:r>
            <a:r>
              <a:rPr lang="vi-VN" dirty="0">
                <a:solidFill>
                  <a:schemeClr val="bg1"/>
                </a:solidFill>
              </a:rPr>
              <a:t> </a:t>
            </a:r>
            <a:r>
              <a:rPr lang="vi-VN" dirty="0" err="1">
                <a:solidFill>
                  <a:schemeClr val="bg1"/>
                </a:solidFill>
              </a:rPr>
              <a:t>thống</a:t>
            </a:r>
            <a:r>
              <a:rPr lang="vi-VN" dirty="0">
                <a:solidFill>
                  <a:schemeClr val="bg1"/>
                </a:solidFill>
              </a:rPr>
              <a:t> </a:t>
            </a:r>
            <a:r>
              <a:rPr lang="vi-VN" dirty="0" err="1">
                <a:solidFill>
                  <a:schemeClr val="bg1"/>
                </a:solidFill>
              </a:rPr>
              <a:t>phần</a:t>
            </a:r>
            <a:r>
              <a:rPr lang="vi-VN" dirty="0">
                <a:solidFill>
                  <a:schemeClr val="bg1"/>
                </a:solidFill>
              </a:rPr>
              <a:t> </a:t>
            </a:r>
            <a:r>
              <a:rPr lang="vi-VN" dirty="0" err="1">
                <a:solidFill>
                  <a:schemeClr val="bg1"/>
                </a:solidFill>
              </a:rPr>
              <a:t>mềm</a:t>
            </a:r>
            <a:r>
              <a:rPr lang="vi-VN" dirty="0">
                <a:solidFill>
                  <a:schemeClr val="bg1"/>
                </a:solidFill>
              </a:rPr>
              <a:t>.</a:t>
            </a:r>
            <a:endParaRPr lang="en-US" dirty="0">
              <a:solidFill>
                <a:schemeClr val="bg1"/>
              </a:solidFill>
            </a:endParaRPr>
          </a:p>
        </p:txBody>
      </p:sp>
      <p:pic>
        <p:nvPicPr>
          <p:cNvPr id="1028" name="Picture 4">
            <a:extLst>
              <a:ext uri="{FF2B5EF4-FFF2-40B4-BE49-F238E27FC236}">
                <a16:creationId xmlns:a16="http://schemas.microsoft.com/office/drawing/2014/main" id="{49D7B3CC-220B-1DF2-606F-74B0C0686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72988"/>
            <a:ext cx="6858000" cy="32356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52"/>
          <p:cNvSpPr txBox="1">
            <a:spLocks noGrp="1"/>
          </p:cNvSpPr>
          <p:nvPr>
            <p:ph type="subTitle" idx="1"/>
          </p:nvPr>
        </p:nvSpPr>
        <p:spPr>
          <a:xfrm>
            <a:off x="566125" y="1724099"/>
            <a:ext cx="4062458" cy="1037700"/>
          </a:xfrm>
          <a:prstGeom prst="rect">
            <a:avLst/>
          </a:prstGeom>
        </p:spPr>
        <p:txBody>
          <a:bodyPr spcFirstLastPara="1" wrap="square" lIns="91425" tIns="91425" rIns="91425" bIns="91425" anchor="t" anchorCtr="0">
            <a:noAutofit/>
          </a:bodyPr>
          <a:lstStyle/>
          <a:p>
            <a:pPr marL="0" lvl="0" indent="0"/>
            <a:r>
              <a:rPr lang="vi-VN" dirty="0"/>
              <a:t>Sơ đồ này mô tả tổng quát về hệ thống theo hướng che đi thành phần bên trong mà chỉ làm nổi bật thành phần bên ngoài (blackbox); bao gồm các yếu tố phụ thuộc chính (dependencies) của hệ thống, các giao thức (interfaces) để giao tiếp giữa những hệ thống với nhau và con người (người dùng / theo vai trò / theo phòng ban / v.v). Biểu đồ ngữ cảnh này là tiêu chuẩn trong kỹ thuật phần mềm.</a:t>
            </a:r>
            <a:endParaRPr dirty="0"/>
          </a:p>
        </p:txBody>
      </p:sp>
      <p:pic>
        <p:nvPicPr>
          <p:cNvPr id="517" name="Google Shape;517;p52"/>
          <p:cNvPicPr preferRelativeResize="0"/>
          <p:nvPr/>
        </p:nvPicPr>
        <p:blipFill>
          <a:blip r:embed="rId3">
            <a:alphaModFix/>
          </a:blip>
          <a:stretch>
            <a:fillRect/>
          </a:stretch>
        </p:blipFill>
        <p:spPr>
          <a:xfrm rot="1122635">
            <a:off x="3964189" y="3437441"/>
            <a:ext cx="1026941" cy="1522192"/>
          </a:xfrm>
          <a:prstGeom prst="rect">
            <a:avLst/>
          </a:prstGeom>
          <a:noFill/>
          <a:ln>
            <a:noFill/>
          </a:ln>
        </p:spPr>
      </p:pic>
      <p:sp>
        <p:nvSpPr>
          <p:cNvPr id="10" name="Google Shape;317;p43"/>
          <p:cNvSpPr txBox="1">
            <a:spLocks noGrp="1"/>
          </p:cNvSpPr>
          <p:nvPr>
            <p:ph type="title" idx="4294967295"/>
          </p:nvPr>
        </p:nvSpPr>
        <p:spPr>
          <a:xfrm>
            <a:off x="720000" y="6002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dirty="0">
                <a:solidFill>
                  <a:schemeClr val="tx2"/>
                </a:solidFill>
                <a:latin typeface="UTM Seagull" panose="02040603050506020204" pitchFamily="18" charset="0"/>
              </a:rPr>
              <a:t>Level 1: System Context diagram</a:t>
            </a:r>
            <a:endParaRPr sz="3400" dirty="0">
              <a:solidFill>
                <a:schemeClr val="tx2"/>
              </a:solidFill>
              <a:latin typeface="UTM Seagull" panose="020406030505060202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62" y="3854262"/>
            <a:ext cx="3421147" cy="68422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8562" y="1307927"/>
            <a:ext cx="3421147" cy="24113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12">
                                            <p:txEl>
                                              <p:pRg st="0" end="0"/>
                                            </p:txEl>
                                          </p:spTgt>
                                        </p:tgtEl>
                                        <p:attrNameLst>
                                          <p:attrName>style.visibility</p:attrName>
                                        </p:attrNameLst>
                                      </p:cBhvr>
                                      <p:to>
                                        <p:strVal val="visible"/>
                                      </p:to>
                                    </p:set>
                                    <p:anim calcmode="lin" valueType="num">
                                      <p:cBhvr additive="base">
                                        <p:cTn id="21" dur="500" fill="hold"/>
                                        <p:tgtEl>
                                          <p:spTgt spid="512">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52"/>
          <p:cNvSpPr txBox="1">
            <a:spLocks noGrp="1"/>
          </p:cNvSpPr>
          <p:nvPr>
            <p:ph type="subTitle" idx="1"/>
          </p:nvPr>
        </p:nvSpPr>
        <p:spPr>
          <a:xfrm>
            <a:off x="566125" y="1724099"/>
            <a:ext cx="4062458" cy="1037700"/>
          </a:xfrm>
          <a:prstGeom prst="rect">
            <a:avLst/>
          </a:prstGeom>
        </p:spPr>
        <p:txBody>
          <a:bodyPr spcFirstLastPara="1" wrap="square" lIns="91425" tIns="91425" rIns="91425" bIns="91425" anchor="t" anchorCtr="0">
            <a:noAutofit/>
          </a:bodyPr>
          <a:lstStyle/>
          <a:p>
            <a:pPr marL="0" lvl="0" indent="0"/>
            <a:r>
              <a:rPr lang="vi-VN" dirty="0"/>
              <a:t>Sơ đồ này mô tả về hệ thống theo hướng hiển thị thành phần bên ngoài cùng với việc phóng to những thành phần bên trong của hệ thống (whitebox); do đó hiển thị được các container (building block), mục đích và nhiệm vụ của từng container này, cùng với giao thức giao tiếp giữa những container đó. Sơ đồ này thường được gọi là sơ đồ khối cấp 1 (first level building block). </a:t>
            </a:r>
            <a:endParaRPr dirty="0"/>
          </a:p>
        </p:txBody>
      </p:sp>
      <p:pic>
        <p:nvPicPr>
          <p:cNvPr id="517" name="Google Shape;517;p52"/>
          <p:cNvPicPr preferRelativeResize="0"/>
          <p:nvPr/>
        </p:nvPicPr>
        <p:blipFill>
          <a:blip r:embed="rId3">
            <a:alphaModFix/>
          </a:blip>
          <a:stretch>
            <a:fillRect/>
          </a:stretch>
        </p:blipFill>
        <p:spPr>
          <a:xfrm rot="1122635">
            <a:off x="3964189" y="3437441"/>
            <a:ext cx="1026941" cy="1522192"/>
          </a:xfrm>
          <a:prstGeom prst="rect">
            <a:avLst/>
          </a:prstGeom>
          <a:noFill/>
          <a:ln>
            <a:noFill/>
          </a:ln>
        </p:spPr>
      </p:pic>
      <p:sp>
        <p:nvSpPr>
          <p:cNvPr id="10" name="Google Shape;317;p43"/>
          <p:cNvSpPr txBox="1">
            <a:spLocks noGrp="1"/>
          </p:cNvSpPr>
          <p:nvPr>
            <p:ph type="title" idx="4294967295"/>
          </p:nvPr>
        </p:nvSpPr>
        <p:spPr>
          <a:xfrm>
            <a:off x="720000" y="6002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dirty="0">
                <a:solidFill>
                  <a:schemeClr val="tx2"/>
                </a:solidFill>
                <a:latin typeface="UTM Seagull" panose="02040603050506020204" pitchFamily="18" charset="0"/>
              </a:rPr>
              <a:t>Level 2: Container diagram</a:t>
            </a:r>
            <a:endParaRPr sz="3400" dirty="0">
              <a:solidFill>
                <a:schemeClr val="tx2"/>
              </a:solidFill>
              <a:latin typeface="UTM Seagull" panose="020406030505060202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562" y="3704769"/>
            <a:ext cx="3421146" cy="136465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8562" y="1242614"/>
            <a:ext cx="3421147" cy="2411356"/>
          </a:xfrm>
          <a:prstGeom prst="rect">
            <a:avLst/>
          </a:prstGeom>
        </p:spPr>
      </p:pic>
    </p:spTree>
    <p:extLst>
      <p:ext uri="{BB962C8B-B14F-4D97-AF65-F5344CB8AC3E}">
        <p14:creationId xmlns:p14="http://schemas.microsoft.com/office/powerpoint/2010/main" val="129105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12">
                                            <p:txEl>
                                              <p:pRg st="0" end="0"/>
                                            </p:txEl>
                                          </p:spTgt>
                                        </p:tgtEl>
                                        <p:attrNameLst>
                                          <p:attrName>style.visibility</p:attrName>
                                        </p:attrNameLst>
                                      </p:cBhvr>
                                      <p:to>
                                        <p:strVal val="visible"/>
                                      </p:to>
                                    </p:set>
                                    <p:animEffect transition="in" filter="barn(inVertical)">
                                      <p:cBhvr>
                                        <p:cTn id="24" dur="500"/>
                                        <p:tgtEl>
                                          <p:spTgt spid="5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52"/>
          <p:cNvSpPr txBox="1">
            <a:spLocks noGrp="1"/>
          </p:cNvSpPr>
          <p:nvPr>
            <p:ph type="subTitle" idx="1"/>
          </p:nvPr>
        </p:nvSpPr>
        <p:spPr>
          <a:xfrm>
            <a:off x="566125" y="1724099"/>
            <a:ext cx="4062458" cy="1037700"/>
          </a:xfrm>
          <a:prstGeom prst="rect">
            <a:avLst/>
          </a:prstGeom>
        </p:spPr>
        <p:txBody>
          <a:bodyPr spcFirstLastPara="1" wrap="square" lIns="91425" tIns="91425" rIns="91425" bIns="91425" anchor="t" anchorCtr="0">
            <a:noAutofit/>
          </a:bodyPr>
          <a:lstStyle/>
          <a:p>
            <a:pPr marL="0" lvl="0" indent="0"/>
            <a:r>
              <a:rPr lang="vi-VN" dirty="0"/>
              <a:t>Sơ đồ thành phần phóng to một vùng chứa riêng lẻ, hiển thị các thành phần bên trong nó.</a:t>
            </a:r>
            <a:endParaRPr dirty="0"/>
          </a:p>
        </p:txBody>
      </p:sp>
      <p:pic>
        <p:nvPicPr>
          <p:cNvPr id="517" name="Google Shape;517;p52"/>
          <p:cNvPicPr preferRelativeResize="0"/>
          <p:nvPr/>
        </p:nvPicPr>
        <p:blipFill>
          <a:blip r:embed="rId3">
            <a:alphaModFix/>
          </a:blip>
          <a:stretch>
            <a:fillRect/>
          </a:stretch>
        </p:blipFill>
        <p:spPr>
          <a:xfrm rot="1122635">
            <a:off x="3964189" y="3437441"/>
            <a:ext cx="1026941" cy="1522192"/>
          </a:xfrm>
          <a:prstGeom prst="rect">
            <a:avLst/>
          </a:prstGeom>
          <a:noFill/>
          <a:ln>
            <a:noFill/>
          </a:ln>
        </p:spPr>
      </p:pic>
      <p:sp>
        <p:nvSpPr>
          <p:cNvPr id="10" name="Google Shape;317;p43"/>
          <p:cNvSpPr txBox="1">
            <a:spLocks noGrp="1"/>
          </p:cNvSpPr>
          <p:nvPr>
            <p:ph type="title" idx="4294967295"/>
          </p:nvPr>
        </p:nvSpPr>
        <p:spPr>
          <a:xfrm>
            <a:off x="720000" y="6002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dirty="0">
                <a:solidFill>
                  <a:schemeClr val="tx2"/>
                </a:solidFill>
                <a:latin typeface="UTM Seagull" panose="02040603050506020204" pitchFamily="18" charset="0"/>
              </a:rPr>
              <a:t>Level 3: Component diagram</a:t>
            </a:r>
            <a:endParaRPr sz="3400" dirty="0">
              <a:solidFill>
                <a:schemeClr val="tx2"/>
              </a:solidFill>
              <a:latin typeface="UTM Seagull" panose="02040603050506020204" pitchFamily="18" charset="0"/>
            </a:endParaRPr>
          </a:p>
        </p:txBody>
      </p:sp>
      <p:pic>
        <p:nvPicPr>
          <p:cNvPr id="5" name="Picture 4">
            <a:extLst>
              <a:ext uri="{FF2B5EF4-FFF2-40B4-BE49-F238E27FC236}">
                <a16:creationId xmlns:a16="http://schemas.microsoft.com/office/drawing/2014/main" id="{4756276B-1385-64F9-6A7C-19EA869CBFE5}"/>
              </a:ext>
            </a:extLst>
          </p:cNvPr>
          <p:cNvPicPr>
            <a:picLocks noChangeAspect="1"/>
          </p:cNvPicPr>
          <p:nvPr/>
        </p:nvPicPr>
        <p:blipFill>
          <a:blip r:embed="rId4"/>
          <a:stretch>
            <a:fillRect/>
          </a:stretch>
        </p:blipFill>
        <p:spPr>
          <a:xfrm>
            <a:off x="4740213" y="1436620"/>
            <a:ext cx="4062458" cy="3106630"/>
          </a:xfrm>
          <a:prstGeom prst="rect">
            <a:avLst/>
          </a:prstGeom>
        </p:spPr>
      </p:pic>
    </p:spTree>
    <p:extLst>
      <p:ext uri="{BB962C8B-B14F-4D97-AF65-F5344CB8AC3E}">
        <p14:creationId xmlns:p14="http://schemas.microsoft.com/office/powerpoint/2010/main" val="335864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
                                            <p:txEl>
                                              <p:pRg st="0" end="0"/>
                                            </p:txEl>
                                          </p:spTgt>
                                        </p:tgtEl>
                                        <p:attrNameLst>
                                          <p:attrName>style.visibility</p:attrName>
                                        </p:attrNameLst>
                                      </p:cBhvr>
                                      <p:to>
                                        <p:strVal val="visible"/>
                                      </p:to>
                                    </p:set>
                                    <p:animEffect transition="in" filter="barn(inVertical)">
                                      <p:cBhvr>
                                        <p:cTn id="12" dur="500"/>
                                        <p:tgtEl>
                                          <p:spTgt spid="5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52"/>
          <p:cNvSpPr txBox="1">
            <a:spLocks noGrp="1"/>
          </p:cNvSpPr>
          <p:nvPr>
            <p:ph type="subTitle" idx="1"/>
          </p:nvPr>
        </p:nvSpPr>
        <p:spPr>
          <a:xfrm>
            <a:off x="566124" y="1724099"/>
            <a:ext cx="8125293" cy="1037700"/>
          </a:xfrm>
          <a:prstGeom prst="rect">
            <a:avLst/>
          </a:prstGeom>
        </p:spPr>
        <p:txBody>
          <a:bodyPr spcFirstLastPara="1" wrap="square" lIns="91425" tIns="91425" rIns="91425" bIns="91425" anchor="t" anchorCtr="0">
            <a:noAutofit/>
          </a:bodyPr>
          <a:lstStyle/>
          <a:p>
            <a:pPr marL="0" lvl="0" indent="0"/>
            <a:r>
              <a:rPr lang="vi-VN" dirty="0" err="1"/>
              <a:t>Code</a:t>
            </a:r>
            <a:r>
              <a:rPr lang="vi-VN" dirty="0"/>
              <a:t> là quan điểm cấp thấp nhất. </a:t>
            </a:r>
            <a:r>
              <a:rPr lang="vi-VN" dirty="0" err="1"/>
              <a:t>Code</a:t>
            </a:r>
            <a:r>
              <a:rPr lang="vi-VN" dirty="0"/>
              <a:t> có thể là một lớp hoặc một hàm trong </a:t>
            </a:r>
            <a:r>
              <a:rPr lang="vi-VN" dirty="0" err="1"/>
              <a:t>code</a:t>
            </a:r>
            <a:r>
              <a:rPr lang="vi-VN" dirty="0"/>
              <a:t>. Một viễn cảnh như vậy có thể chỉ thú vị cho phần kỹ thuật của một công ty.</a:t>
            </a:r>
          </a:p>
          <a:p>
            <a:pPr marL="0" lvl="0" indent="0"/>
            <a:endParaRPr lang="vi-VN" dirty="0"/>
          </a:p>
          <a:p>
            <a:pPr marL="0" lvl="0" indent="0"/>
            <a:r>
              <a:rPr lang="vi-VN" dirty="0"/>
              <a:t>Không cần thiết phải đưa nó vào một mô hình nhưng, đôi khi, có thể hữu ích. Cấu trúc như vậy rất mong manh và thay đổi rất nhiều theo thời gian. UML là công cụ phổ biến nhất để mô tả các mối quan hệ ở cấp độ này và sẽ rất phù hợp nếu chúng ta muốn làm điều đó.</a:t>
            </a:r>
            <a:endParaRPr dirty="0"/>
          </a:p>
        </p:txBody>
      </p:sp>
      <p:pic>
        <p:nvPicPr>
          <p:cNvPr id="517" name="Google Shape;517;p52"/>
          <p:cNvPicPr preferRelativeResize="0"/>
          <p:nvPr/>
        </p:nvPicPr>
        <p:blipFill>
          <a:blip r:embed="rId3">
            <a:alphaModFix/>
          </a:blip>
          <a:stretch>
            <a:fillRect/>
          </a:stretch>
        </p:blipFill>
        <p:spPr>
          <a:xfrm rot="1122635">
            <a:off x="3964189" y="3437441"/>
            <a:ext cx="1026941" cy="1522192"/>
          </a:xfrm>
          <a:prstGeom prst="rect">
            <a:avLst/>
          </a:prstGeom>
          <a:noFill/>
          <a:ln>
            <a:noFill/>
          </a:ln>
        </p:spPr>
      </p:pic>
      <p:sp>
        <p:nvSpPr>
          <p:cNvPr id="10" name="Google Shape;317;p43"/>
          <p:cNvSpPr txBox="1">
            <a:spLocks noGrp="1"/>
          </p:cNvSpPr>
          <p:nvPr>
            <p:ph type="title" idx="4294967295"/>
          </p:nvPr>
        </p:nvSpPr>
        <p:spPr>
          <a:xfrm>
            <a:off x="720000" y="6002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dirty="0">
                <a:solidFill>
                  <a:schemeClr val="tx2"/>
                </a:solidFill>
                <a:latin typeface="UTM Seagull" panose="02040603050506020204" pitchFamily="18" charset="0"/>
              </a:rPr>
              <a:t>Level 4: Code</a:t>
            </a:r>
            <a:endParaRPr sz="3400" dirty="0">
              <a:solidFill>
                <a:schemeClr val="tx2"/>
              </a:solidFill>
              <a:latin typeface="UTM Seagull" panose="02040603050506020204" pitchFamily="18" charset="0"/>
            </a:endParaRPr>
          </a:p>
        </p:txBody>
      </p:sp>
    </p:spTree>
    <p:extLst>
      <p:ext uri="{BB962C8B-B14F-4D97-AF65-F5344CB8AC3E}">
        <p14:creationId xmlns:p14="http://schemas.microsoft.com/office/powerpoint/2010/main" val="217077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2">
                                            <p:txEl>
                                              <p:pRg st="0" end="0"/>
                                            </p:txEl>
                                          </p:spTgt>
                                        </p:tgtEl>
                                        <p:attrNameLst>
                                          <p:attrName>style.visibility</p:attrName>
                                        </p:attrNameLst>
                                      </p:cBhvr>
                                      <p:to>
                                        <p:strVal val="visible"/>
                                      </p:to>
                                    </p:set>
                                    <p:animEffect transition="in" filter="barn(inVertical)">
                                      <p:cBhvr>
                                        <p:cTn id="12" dur="500"/>
                                        <p:tgtEl>
                                          <p:spTgt spid="5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12">
                                            <p:txEl>
                                              <p:pRg st="2" end="2"/>
                                            </p:txEl>
                                          </p:spTgt>
                                        </p:tgtEl>
                                        <p:attrNameLst>
                                          <p:attrName>style.visibility</p:attrName>
                                        </p:attrNameLst>
                                      </p:cBhvr>
                                      <p:to>
                                        <p:strVal val="visible"/>
                                      </p:to>
                                    </p:set>
                                    <p:animEffect transition="in" filter="barn(inVertical)">
                                      <p:cBhvr>
                                        <p:cTn id="17" dur="500"/>
                                        <p:tgtEl>
                                          <p:spTgt spid="5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 grpId="0" build="p"/>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9" name="Google Shape;449;p29"/>
          <p:cNvSpPr txBox="1">
            <a:spLocks noGrp="1"/>
          </p:cNvSpPr>
          <p:nvPr>
            <p:ph type="ctrTitle" idx="4"/>
          </p:nvPr>
        </p:nvSpPr>
        <p:spPr>
          <a:xfrm>
            <a:off x="731807" y="938149"/>
            <a:ext cx="7833900" cy="606600"/>
          </a:xfrm>
          <a:prstGeom prst="rect">
            <a:avLst/>
          </a:prstGeom>
        </p:spPr>
        <p:txBody>
          <a:bodyPr spcFirstLastPara="1" wrap="square" lIns="91425" tIns="91425" rIns="91425" bIns="91425" anchor="b" anchorCtr="0">
            <a:noAutofit/>
          </a:bodyPr>
          <a:lstStyle/>
          <a:p>
            <a:r>
              <a:rPr lang="en-US" sz="2400" b="1" kern="0" dirty="0">
                <a:solidFill>
                  <a:schemeClr val="bg1"/>
                </a:solidFill>
                <a:latin typeface="Times New Roman" pitchFamily="18" charset="0"/>
                <a:cs typeface="Times New Roman" pitchFamily="18" charset="0"/>
              </a:rPr>
              <a:t>SEQUENCE DIAGRAM     </a:t>
            </a:r>
            <a:endParaRPr sz="2400" dirty="0">
              <a:solidFill>
                <a:srgbClr val="FFFFFF"/>
              </a:solidFill>
            </a:endParaRPr>
          </a:p>
        </p:txBody>
      </p:sp>
      <p:sp>
        <p:nvSpPr>
          <p:cNvPr id="454" name="Google Shape;454;p29"/>
          <p:cNvSpPr/>
          <p:nvPr/>
        </p:nvSpPr>
        <p:spPr>
          <a:xfrm>
            <a:off x="4183994" y="154623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4246890" y="1620519"/>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1986260"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843677"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731807" y="1308017"/>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834607"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753714"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834607"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834607"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210565"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804741"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408519"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408519"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408519"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408519"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408519"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2408519"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191377"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354523"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517669"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312021"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3434040"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3556059"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930574"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930574"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930574"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930574"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930574"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930574"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531084"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531084"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531084"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531084"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531084"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531084"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27327"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82168"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125605" y="3924481"/>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137606"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382168"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382168"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1987621"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1712057"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444703"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444703"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1444703"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444703"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1444703"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1444703"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973922"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83603"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94645"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56175"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37068"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220697"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446610"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446610"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446610"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446610"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446610"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446610"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852433"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852433"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852433"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852433"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852433"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852433"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2651197"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2684098"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3817936"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2684098"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3635576"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3693168"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3752121"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684098"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3599938"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3442265"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290081"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290081"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290081"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290081"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290081"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290081"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359171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3654778"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717844"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719751"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719751"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719751"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719751"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719751"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2719751"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2951452"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2951452"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2951452"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951452"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2951452"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2951452"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E36468F5-3F35-5A22-2384-7055A84EDC61}"/>
              </a:ext>
            </a:extLst>
          </p:cNvPr>
          <p:cNvSpPr>
            <a:spLocks noGrp="1"/>
          </p:cNvSpPr>
          <p:nvPr>
            <p:ph type="ctrTitle" idx="3"/>
          </p:nvPr>
        </p:nvSpPr>
        <p:spPr>
          <a:xfrm>
            <a:off x="4723031" y="2365956"/>
            <a:ext cx="4295364" cy="2022994"/>
          </a:xfrm>
        </p:spPr>
        <p:txBody>
          <a:bodyPr/>
          <a:lstStyle/>
          <a:p>
            <a:pPr algn="l">
              <a:lnSpc>
                <a:spcPct val="115000"/>
              </a:lnSpc>
              <a:spcBef>
                <a:spcPts val="500"/>
              </a:spcBef>
              <a:spcAft>
                <a:spcPts val="1000"/>
              </a:spcAft>
            </a:pPr>
            <a:r>
              <a:rPr lang="en-US" sz="1400" dirty="0">
                <a:solidFill>
                  <a:schemeClr val="bg1"/>
                </a:solidFill>
                <a:latin typeface="Arial" panose="020B0604020202020204" pitchFamily="34" charset="0"/>
              </a:rPr>
              <a:t>- </a:t>
            </a:r>
            <a:r>
              <a:rPr lang="vi-VN" sz="1400" b="0" i="0" dirty="0">
                <a:solidFill>
                  <a:schemeClr val="bg1"/>
                </a:solidFill>
                <a:effectLst/>
                <a:latin typeface="Open Sans" panose="020B0606030504020204" pitchFamily="34" charset="0"/>
              </a:rPr>
              <a:t>là biểu đồ tương tác mô tả chi tiết cách các hoạt động được thực hiện. Chúng nắm bắt sự tương tác giữa các đối tượng trong bối cảnh cộng tác. Biểu đồ trình tự tập trung vào thời gian và chúng hiển thị thứ tự của tương tác một cách trực quan bằng cách sử dụng trục dọc của biểu đồ để biểu thị thời gian những thông điệp nào được gửi và khi nào</a:t>
            </a:r>
            <a:br>
              <a:rPr lang="vi-VN" sz="14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400" dirty="0">
              <a:solidFill>
                <a:schemeClr val="bg1"/>
              </a:solidFill>
            </a:endParaRPr>
          </a:p>
        </p:txBody>
      </p:sp>
    </p:spTree>
    <p:extLst>
      <p:ext uri="{BB962C8B-B14F-4D97-AF65-F5344CB8AC3E}">
        <p14:creationId xmlns:p14="http://schemas.microsoft.com/office/powerpoint/2010/main" val="183116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D03AA5-D657-B87D-797B-24C2ED6F1107}"/>
              </a:ext>
            </a:extLst>
          </p:cNvPr>
          <p:cNvPicPr>
            <a:picLocks noChangeAspect="1"/>
          </p:cNvPicPr>
          <p:nvPr/>
        </p:nvPicPr>
        <p:blipFill>
          <a:blip r:embed="rId2"/>
          <a:stretch>
            <a:fillRect/>
          </a:stretch>
        </p:blipFill>
        <p:spPr>
          <a:xfrm>
            <a:off x="1529401" y="851157"/>
            <a:ext cx="6718672" cy="4140790"/>
          </a:xfrm>
          <a:prstGeom prst="rect">
            <a:avLst/>
          </a:prstGeom>
        </p:spPr>
      </p:pic>
      <p:sp>
        <p:nvSpPr>
          <p:cNvPr id="23" name="TextBox 22">
            <a:extLst>
              <a:ext uri="{FF2B5EF4-FFF2-40B4-BE49-F238E27FC236}">
                <a16:creationId xmlns:a16="http://schemas.microsoft.com/office/drawing/2014/main" id="{4A0D5B53-BFDF-C510-2EA4-03ADEC81321D}"/>
              </a:ext>
            </a:extLst>
          </p:cNvPr>
          <p:cNvSpPr txBox="1"/>
          <p:nvPr/>
        </p:nvSpPr>
        <p:spPr>
          <a:xfrm>
            <a:off x="1320799" y="81716"/>
            <a:ext cx="6927273" cy="769441"/>
          </a:xfrm>
          <a:prstGeom prst="rect">
            <a:avLst/>
          </a:prstGeom>
          <a:noFill/>
        </p:spPr>
        <p:txBody>
          <a:bodyPr wrap="square" rtlCol="0">
            <a:spAutoFit/>
          </a:bodyPr>
          <a:lstStyle/>
          <a:p>
            <a:pPr algn="ctr"/>
            <a:r>
              <a:rPr lang="en-US" sz="4400" dirty="0">
                <a:solidFill>
                  <a:schemeClr val="bg1"/>
                </a:solidFill>
              </a:rPr>
              <a:t>Plan</a:t>
            </a:r>
          </a:p>
        </p:txBody>
      </p:sp>
    </p:spTree>
    <p:extLst>
      <p:ext uri="{BB962C8B-B14F-4D97-AF65-F5344CB8AC3E}">
        <p14:creationId xmlns:p14="http://schemas.microsoft.com/office/powerpoint/2010/main" val="4126886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699" y="931288"/>
            <a:ext cx="8520600" cy="606600"/>
          </a:xfrm>
          <a:prstGeom prst="rect">
            <a:avLst/>
          </a:prstGeom>
        </p:spPr>
        <p:txBody>
          <a:bodyPr spcFirstLastPara="1" wrap="square" lIns="91425" tIns="91425" rIns="91425" bIns="91425" anchor="b" anchorCtr="0">
            <a:noAutofit/>
          </a:bodyPr>
          <a:lstStyle/>
          <a:p>
            <a:r>
              <a:rPr lang="en-US" sz="3200" b="1" dirty="0">
                <a:solidFill>
                  <a:schemeClr val="bg1"/>
                </a:solidFill>
                <a:latin typeface="Times New Roman" pitchFamily="18" charset="0"/>
                <a:cs typeface="Times New Roman" pitchFamily="18" charset="0"/>
              </a:rPr>
              <a:t>PHẦN 3: </a:t>
            </a:r>
            <a:r>
              <a:rPr lang="en-US" sz="3200" b="1" kern="0" dirty="0" err="1">
                <a:solidFill>
                  <a:schemeClr val="bg1"/>
                </a:solidFill>
                <a:latin typeface="Times New Roman" pitchFamily="18" charset="0"/>
                <a:cs typeface="Times New Roman" pitchFamily="18" charset="0"/>
              </a:rPr>
              <a:t>Phân</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tích</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hệ</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thống</a:t>
            </a:r>
            <a:br>
              <a:rPr lang="en-US" sz="3200" b="1" kern="0" dirty="0">
                <a:solidFill>
                  <a:srgbClr val="C00000"/>
                </a:solidFill>
                <a:latin typeface="Times New Roman" pitchFamily="18" charset="0"/>
                <a:cs typeface="Times New Roman" pitchFamily="18" charset="0"/>
              </a:rPr>
            </a:br>
            <a:endParaRPr dirty="0"/>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Roboto Black"/>
                <a:ea typeface="Roboto Black"/>
                <a:cs typeface="Roboto Black"/>
                <a:sym typeface="Roboto Black"/>
              </a:rPr>
              <a:t>RESEARCH</a:t>
            </a:r>
            <a:endParaRPr sz="1200" dirty="0">
              <a:solidFill>
                <a:schemeClr val="accent1"/>
              </a:solidFill>
              <a:latin typeface="Roboto Black"/>
              <a:ea typeface="Roboto Black"/>
              <a:cs typeface="Roboto Black"/>
              <a:sym typeface="Roboto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Mục tiêu</a:t>
            </a:r>
            <a:endParaRPr dirty="0">
              <a:solidFill>
                <a:srgbClr val="FFFFFF"/>
              </a:solidFill>
            </a:endParaRPr>
          </a:p>
        </p:txBody>
      </p:sp>
      <p:sp>
        <p:nvSpPr>
          <p:cNvPr id="630" name="Google Shape;630;p32"/>
          <p:cNvSpPr/>
          <p:nvPr/>
        </p:nvSpPr>
        <p:spPr>
          <a:xfrm>
            <a:off x="311700" y="1325325"/>
            <a:ext cx="528885" cy="49245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32"/>
          <p:cNvGrpSpPr/>
          <p:nvPr/>
        </p:nvGrpSpPr>
        <p:grpSpPr>
          <a:xfrm>
            <a:off x="400526" y="1381374"/>
            <a:ext cx="351231" cy="38035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4" name="Rectangle: Single Corner Snipped 13">
            <a:extLst>
              <a:ext uri="{FF2B5EF4-FFF2-40B4-BE49-F238E27FC236}">
                <a16:creationId xmlns:a16="http://schemas.microsoft.com/office/drawing/2014/main" id="{8718B5A0-24FA-7DDB-D4D0-CDF2D4F8DE24}"/>
              </a:ext>
            </a:extLst>
          </p:cNvPr>
          <p:cNvSpPr/>
          <p:nvPr/>
        </p:nvSpPr>
        <p:spPr>
          <a:xfrm>
            <a:off x="929411" y="1409706"/>
            <a:ext cx="7814063" cy="3569618"/>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93930-42A9-246B-D452-179B26AB80F1}"/>
              </a:ext>
            </a:extLst>
          </p:cNvPr>
          <p:cNvSpPr txBox="1"/>
          <p:nvPr/>
        </p:nvSpPr>
        <p:spPr>
          <a:xfrm>
            <a:off x="970419" y="1503072"/>
            <a:ext cx="7649879" cy="1815882"/>
          </a:xfrm>
          <a:prstGeom prst="rect">
            <a:avLst/>
          </a:prstGeom>
          <a:noFill/>
        </p:spPr>
        <p:txBody>
          <a:bodyPr wrap="square" rtlCol="0">
            <a:spAutoFit/>
          </a:bodyPr>
          <a:lstStyle/>
          <a:p>
            <a:r>
              <a:rPr lang="vi-VN" b="1" i="0" dirty="0">
                <a:solidFill>
                  <a:srgbClr val="050505"/>
                </a:solidFill>
                <a:effectLst/>
                <a:latin typeface="Times New Roman" panose="02020603050405020304" pitchFamily="18" charset="0"/>
                <a:cs typeface="Times New Roman" panose="02020603050405020304" pitchFamily="18" charset="0"/>
              </a:rPr>
              <a:t>Khảo sát hệ thống </a:t>
            </a:r>
            <a:r>
              <a:rPr lang="en-US" b="1" i="0" dirty="0">
                <a:solidFill>
                  <a:srgbClr val="050505"/>
                </a:solidFill>
                <a:effectLst/>
                <a:latin typeface="Times New Roman" panose="02020603050405020304" pitchFamily="18" charset="0"/>
                <a:cs typeface="Times New Roman" panose="02020603050405020304" pitchFamily="18" charset="0"/>
              </a:rPr>
              <a:t>,</a:t>
            </a:r>
            <a:r>
              <a:rPr lang="vi-VN" b="1" i="0" dirty="0">
                <a:solidFill>
                  <a:srgbClr val="050505"/>
                </a:solidFill>
                <a:effectLst/>
                <a:latin typeface="Times New Roman" panose="02020603050405020304" pitchFamily="18" charset="0"/>
                <a:cs typeface="Times New Roman" panose="02020603050405020304" pitchFamily="18" charset="0"/>
              </a:rPr>
              <a:t>thu thập thông tin của hệ thống </a:t>
            </a:r>
            <a:endParaRPr lang="en-US" b="1" i="0" dirty="0">
              <a:solidFill>
                <a:srgbClr val="050505"/>
              </a:solidFill>
              <a:effectLst/>
              <a:latin typeface="Times New Roman" panose="02020603050405020304" pitchFamily="18" charset="0"/>
              <a:cs typeface="Times New Roman" panose="02020603050405020304" pitchFamily="18" charset="0"/>
            </a:endParaRPr>
          </a:p>
          <a:p>
            <a:r>
              <a:rPr lang="vi-VN" b="1" i="0" dirty="0">
                <a:solidFill>
                  <a:srgbClr val="050505"/>
                </a:solidFill>
                <a:effectLst/>
                <a:latin typeface="Times New Roman" panose="02020603050405020304" pitchFamily="18" charset="0"/>
                <a:cs typeface="Times New Roman" panose="02020603050405020304" pitchFamily="18" charset="0"/>
              </a:rPr>
              <a:t>Quá trình khảo sát Việc khảo sát </a:t>
            </a:r>
            <a:r>
              <a:rPr lang="vi-VN" b="1" dirty="0">
                <a:solidFill>
                  <a:srgbClr val="050505"/>
                </a:solidFill>
                <a:latin typeface="Times New Roman" panose="02020603050405020304" pitchFamily="18" charset="0"/>
                <a:cs typeface="Times New Roman" panose="02020603050405020304" pitchFamily="18" charset="0"/>
              </a:rPr>
              <a:t>hệ thống</a:t>
            </a:r>
            <a:r>
              <a:rPr lang="vi-VN" b="1" i="0" dirty="0">
                <a:solidFill>
                  <a:srgbClr val="050505"/>
                </a:solidFill>
                <a:effectLst/>
                <a:latin typeface="Times New Roman" panose="02020603050405020304" pitchFamily="18" charset="0"/>
                <a:cs typeface="Times New Roman" panose="02020603050405020304" pitchFamily="18" charset="0"/>
              </a:rPr>
              <a:t> được chia làm 2 giai đoạn: </a:t>
            </a:r>
            <a:endParaRPr lang="en-US" b="1" i="0" dirty="0">
              <a:solidFill>
                <a:srgbClr val="050505"/>
              </a:solidFill>
              <a:effectLst/>
              <a:latin typeface="Times New Roman" panose="02020603050405020304" pitchFamily="18" charset="0"/>
              <a:cs typeface="Times New Roman" panose="02020603050405020304" pitchFamily="18" charset="0"/>
            </a:endParaRPr>
          </a:p>
          <a:p>
            <a:r>
              <a:rPr lang="en-US" b="1" i="0" dirty="0">
                <a:solidFill>
                  <a:srgbClr val="050505"/>
                </a:solidFill>
                <a:effectLst/>
                <a:latin typeface="Times New Roman" panose="02020603050405020304" pitchFamily="18" charset="0"/>
                <a:cs typeface="Times New Roman" panose="02020603050405020304" pitchFamily="18" charset="0"/>
              </a:rPr>
              <a:t> </a:t>
            </a:r>
            <a:r>
              <a:rPr lang="vi-VN" b="1" i="0" dirty="0">
                <a:solidFill>
                  <a:srgbClr val="050505"/>
                </a:solidFill>
                <a:effectLst/>
                <a:latin typeface="Times New Roman" panose="02020603050405020304" pitchFamily="18" charset="0"/>
                <a:cs typeface="Times New Roman" panose="02020603050405020304" pitchFamily="18" charset="0"/>
              </a:rPr>
              <a:t>Khảo sát sơ bộ:</a:t>
            </a:r>
          </a:p>
          <a:p>
            <a:r>
              <a:rPr lang="en-US" b="1" i="0" dirty="0">
                <a:solidFill>
                  <a:srgbClr val="050505"/>
                </a:solidFill>
                <a:effectLst/>
                <a:latin typeface="Times New Roman" panose="02020603050405020304" pitchFamily="18" charset="0"/>
                <a:cs typeface="Times New Roman" panose="02020603050405020304" pitchFamily="18" charset="0"/>
              </a:rPr>
              <a:t> </a:t>
            </a:r>
            <a:r>
              <a:rPr lang="vi-VN" b="1" i="0" dirty="0">
                <a:solidFill>
                  <a:srgbClr val="050505"/>
                </a:solidFill>
                <a:effectLst/>
                <a:latin typeface="Times New Roman" panose="02020603050405020304" pitchFamily="18" charset="0"/>
                <a:cs typeface="Times New Roman" panose="02020603050405020304" pitchFamily="18" charset="0"/>
              </a:rPr>
              <a:t>Khảo sát chi tiết: </a:t>
            </a:r>
            <a:endParaRPr lang="en-US" b="1" i="0" dirty="0">
              <a:solidFill>
                <a:srgbClr val="050505"/>
              </a:solidFill>
              <a:effectLst/>
              <a:latin typeface="Times New Roman" panose="02020603050405020304" pitchFamily="18" charset="0"/>
              <a:cs typeface="Times New Roman" panose="02020603050405020304" pitchFamily="18" charset="0"/>
            </a:endParaRPr>
          </a:p>
          <a:p>
            <a:r>
              <a:rPr lang="vi-VN" b="1" i="0" dirty="0">
                <a:solidFill>
                  <a:srgbClr val="050505"/>
                </a:solidFill>
                <a:effectLst/>
                <a:latin typeface="Times New Roman" panose="02020603050405020304" pitchFamily="18" charset="0"/>
                <a:cs typeface="Times New Roman" panose="02020603050405020304" pitchFamily="18" charset="0"/>
              </a:rPr>
              <a:t>Cách tiếp cận một tổ chức: </a:t>
            </a:r>
            <a:endParaRPr lang="en-US" b="1" i="0" dirty="0">
              <a:solidFill>
                <a:srgbClr val="050505"/>
              </a:solidFill>
              <a:effectLst/>
              <a:latin typeface="Times New Roman" panose="02020603050405020304" pitchFamily="18" charset="0"/>
              <a:cs typeface="Times New Roman" panose="02020603050405020304" pitchFamily="18" charset="0"/>
            </a:endParaRPr>
          </a:p>
          <a:p>
            <a:r>
              <a:rPr lang="en-US" b="1" i="0" dirty="0">
                <a:solidFill>
                  <a:srgbClr val="050505"/>
                </a:solidFill>
                <a:effectLst/>
                <a:latin typeface="Times New Roman" panose="02020603050405020304" pitchFamily="18" charset="0"/>
                <a:cs typeface="Times New Roman" panose="02020603050405020304" pitchFamily="18" charset="0"/>
              </a:rPr>
              <a:t>P</a:t>
            </a:r>
            <a:r>
              <a:rPr lang="vi-VN" b="1" i="0" dirty="0">
                <a:solidFill>
                  <a:srgbClr val="050505"/>
                </a:solidFill>
                <a:effectLst/>
                <a:latin typeface="Times New Roman" panose="02020603050405020304" pitchFamily="18" charset="0"/>
                <a:cs typeface="Times New Roman" panose="02020603050405020304" pitchFamily="18" charset="0"/>
              </a:rPr>
              <a:t>hương pháp xác định yêu cầu</a:t>
            </a:r>
            <a:r>
              <a:rPr lang="en-US" b="1" i="0" dirty="0">
                <a:solidFill>
                  <a:srgbClr val="050505"/>
                </a:solidFill>
                <a:effectLst/>
                <a:latin typeface="Times New Roman" panose="02020603050405020304" pitchFamily="18" charset="0"/>
                <a:cs typeface="Times New Roman" panose="02020603050405020304" pitchFamily="18" charset="0"/>
              </a:rPr>
              <a:t>:</a:t>
            </a:r>
            <a:r>
              <a:rPr lang="vi-VN" b="1" i="0" dirty="0">
                <a:solidFill>
                  <a:srgbClr val="050505"/>
                </a:solidFill>
                <a:effectLst/>
                <a:latin typeface="Times New Roman" panose="02020603050405020304" pitchFamily="18" charset="0"/>
                <a:cs typeface="Times New Roman" panose="02020603050405020304" pitchFamily="18" charset="0"/>
              </a:rPr>
              <a:t> </a:t>
            </a:r>
            <a:endParaRPr lang="en-US" b="1" i="0" dirty="0">
              <a:solidFill>
                <a:srgbClr val="050505"/>
              </a:solidFill>
              <a:effectLst/>
              <a:latin typeface="Times New Roman" panose="02020603050405020304" pitchFamily="18" charset="0"/>
              <a:cs typeface="Times New Roman" panose="02020603050405020304" pitchFamily="18" charset="0"/>
            </a:endParaRPr>
          </a:p>
          <a:p>
            <a:pPr lvl="2"/>
            <a:r>
              <a:rPr lang="en-US" b="1" i="0" dirty="0">
                <a:solidFill>
                  <a:srgbClr val="050505"/>
                </a:solidFill>
                <a:effectLst/>
                <a:latin typeface="Times New Roman" panose="02020603050405020304" pitchFamily="18" charset="0"/>
                <a:cs typeface="Times New Roman" panose="02020603050405020304" pitchFamily="18" charset="0"/>
              </a:rPr>
              <a:t> 1.</a:t>
            </a:r>
            <a:r>
              <a:rPr lang="vi-VN" b="1" i="0" dirty="0">
                <a:solidFill>
                  <a:srgbClr val="050505"/>
                </a:solidFill>
                <a:effectLst/>
                <a:latin typeface="Times New Roman" panose="02020603050405020304" pitchFamily="18" charset="0"/>
                <a:cs typeface="Times New Roman" panose="02020603050405020304" pitchFamily="18" charset="0"/>
              </a:rPr>
              <a:t>Phỏng vấn </a:t>
            </a:r>
            <a:endParaRPr lang="en-US" b="1" i="0" dirty="0">
              <a:solidFill>
                <a:srgbClr val="050505"/>
              </a:solidFill>
              <a:effectLst/>
              <a:latin typeface="Times New Roman" panose="02020603050405020304" pitchFamily="18" charset="0"/>
              <a:cs typeface="Times New Roman" panose="02020603050405020304" pitchFamily="18" charset="0"/>
            </a:endParaRPr>
          </a:p>
          <a:p>
            <a:pPr lvl="2"/>
            <a:r>
              <a:rPr lang="en-US" b="1" i="0" dirty="0">
                <a:solidFill>
                  <a:srgbClr val="050505"/>
                </a:solidFill>
                <a:effectLst/>
                <a:latin typeface="Times New Roman" panose="02020603050405020304" pitchFamily="18" charset="0"/>
                <a:cs typeface="Times New Roman" panose="02020603050405020304" pitchFamily="18" charset="0"/>
              </a:rPr>
              <a:t> 2.</a:t>
            </a:r>
            <a:r>
              <a:rPr lang="vi-VN" b="1" i="0" dirty="0">
                <a:solidFill>
                  <a:srgbClr val="050505"/>
                </a:solidFill>
                <a:effectLst/>
                <a:latin typeface="Times New Roman" panose="02020603050405020304" pitchFamily="18" charset="0"/>
                <a:cs typeface="Times New Roman" panose="02020603050405020304" pitchFamily="18" charset="0"/>
              </a:rPr>
              <a:t>Quan sát</a:t>
            </a:r>
            <a:endParaRPr lang="en-US"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Khảo</a:t>
            </a:r>
            <a:r>
              <a:rPr lang="en-US" dirty="0"/>
              <a:t> </a:t>
            </a:r>
            <a:r>
              <a:rPr lang="en-US" dirty="0" err="1"/>
              <a:t>Sát</a:t>
            </a:r>
            <a:r>
              <a:rPr lang="en-US" dirty="0"/>
              <a:t> </a:t>
            </a:r>
            <a:r>
              <a:rPr lang="en-US" dirty="0" err="1"/>
              <a:t>Hiện</a:t>
            </a:r>
            <a:r>
              <a:rPr lang="en-US" dirty="0"/>
              <a:t> </a:t>
            </a:r>
            <a:r>
              <a:rPr lang="en-US" dirty="0" err="1"/>
              <a:t>Trạng</a:t>
            </a:r>
            <a:r>
              <a:rPr lang="en-US" dirty="0"/>
              <a:t> </a:t>
            </a:r>
            <a:r>
              <a:rPr lang="en-US" dirty="0" err="1"/>
              <a:t>Tổ</a:t>
            </a:r>
            <a:r>
              <a:rPr lang="en-US" dirty="0"/>
              <a:t> </a:t>
            </a:r>
            <a:r>
              <a:rPr lang="en-US" dirty="0" err="1"/>
              <a:t>Chức</a:t>
            </a:r>
            <a:endParaRPr dirty="0">
              <a:solidFill>
                <a:srgbClr val="FFFFFF"/>
              </a:solidFill>
            </a:endParaRPr>
          </a:p>
        </p:txBody>
      </p:sp>
      <p:sp>
        <p:nvSpPr>
          <p:cNvPr id="630" name="Google Shape;630;p32"/>
          <p:cNvSpPr/>
          <p:nvPr/>
        </p:nvSpPr>
        <p:spPr>
          <a:xfrm>
            <a:off x="311700" y="1325325"/>
            <a:ext cx="528885" cy="49245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32"/>
          <p:cNvGrpSpPr/>
          <p:nvPr/>
        </p:nvGrpSpPr>
        <p:grpSpPr>
          <a:xfrm>
            <a:off x="400526" y="1381374"/>
            <a:ext cx="351231" cy="38035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4" name="Rectangle: Single Corner Snipped 13">
            <a:extLst>
              <a:ext uri="{FF2B5EF4-FFF2-40B4-BE49-F238E27FC236}">
                <a16:creationId xmlns:a16="http://schemas.microsoft.com/office/drawing/2014/main" id="{8718B5A0-24FA-7DDB-D4D0-CDF2D4F8DE24}"/>
              </a:ext>
            </a:extLst>
          </p:cNvPr>
          <p:cNvSpPr/>
          <p:nvPr/>
        </p:nvSpPr>
        <p:spPr>
          <a:xfrm>
            <a:off x="929411" y="1409706"/>
            <a:ext cx="7814063" cy="3569618"/>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93930-42A9-246B-D452-179B26AB80F1}"/>
              </a:ext>
            </a:extLst>
          </p:cNvPr>
          <p:cNvSpPr txBox="1"/>
          <p:nvPr/>
        </p:nvSpPr>
        <p:spPr>
          <a:xfrm>
            <a:off x="970419" y="1503072"/>
            <a:ext cx="7649879" cy="307777"/>
          </a:xfrm>
          <a:prstGeom prst="rect">
            <a:avLst/>
          </a:prstGeom>
          <a:noFill/>
        </p:spPr>
        <p:txBody>
          <a:bodyPr wrap="square" rtlCol="0">
            <a:spAutoFit/>
          </a:bodyPr>
          <a:lstStyle/>
          <a:p>
            <a:endParaRPr lang="en-US" b="1" dirty="0"/>
          </a:p>
        </p:txBody>
      </p:sp>
      <p:pic>
        <p:nvPicPr>
          <p:cNvPr id="2" name="Picture 1">
            <a:extLst>
              <a:ext uri="{FF2B5EF4-FFF2-40B4-BE49-F238E27FC236}">
                <a16:creationId xmlns:a16="http://schemas.microsoft.com/office/drawing/2014/main" id="{AB535B6D-4224-FF21-5499-DE964EBE9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768" y="1561881"/>
            <a:ext cx="472838" cy="472838"/>
          </a:xfrm>
          <a:prstGeom prst="rect">
            <a:avLst/>
          </a:prstGeom>
        </p:spPr>
      </p:pic>
      <p:sp>
        <p:nvSpPr>
          <p:cNvPr id="3" name="Hộp Văn bản 2">
            <a:extLst>
              <a:ext uri="{FF2B5EF4-FFF2-40B4-BE49-F238E27FC236}">
                <a16:creationId xmlns:a16="http://schemas.microsoft.com/office/drawing/2014/main" id="{7586CAFC-BCFF-7CBC-C641-CAF4B4F3D28F}"/>
              </a:ext>
            </a:extLst>
          </p:cNvPr>
          <p:cNvSpPr txBox="1"/>
          <p:nvPr/>
        </p:nvSpPr>
        <p:spPr>
          <a:xfrm>
            <a:off x="1441622" y="2107358"/>
            <a:ext cx="1705232" cy="307777"/>
          </a:xfrm>
          <a:prstGeom prst="rect">
            <a:avLst/>
          </a:prstGeom>
          <a:noFill/>
        </p:spPr>
        <p:txBody>
          <a:bodyPr wrap="square" rtlCol="0">
            <a:spAutoFit/>
          </a:bodyPr>
          <a:lstStyle/>
          <a:p>
            <a:r>
              <a:rPr lang="en-US" b="1" dirty="0" err="1"/>
              <a:t>Quản</a:t>
            </a:r>
            <a:r>
              <a:rPr lang="en-US" b="1" dirty="0"/>
              <a:t> </a:t>
            </a:r>
            <a:r>
              <a:rPr lang="en-US" b="1" dirty="0" err="1"/>
              <a:t>lý</a:t>
            </a:r>
            <a:r>
              <a:rPr lang="en-US" b="1" dirty="0"/>
              <a:t> </a:t>
            </a:r>
            <a:r>
              <a:rPr lang="en-US" b="1" dirty="0" err="1"/>
              <a:t>nhà</a:t>
            </a:r>
            <a:r>
              <a:rPr lang="en-US" b="1" dirty="0"/>
              <a:t> </a:t>
            </a:r>
            <a:r>
              <a:rPr lang="en-US" b="1" dirty="0" err="1"/>
              <a:t>hàng</a:t>
            </a:r>
            <a:endParaRPr lang="en-US" b="1" dirty="0"/>
          </a:p>
        </p:txBody>
      </p:sp>
      <p:sp>
        <p:nvSpPr>
          <p:cNvPr id="4" name="Hộp Văn bản 3">
            <a:extLst>
              <a:ext uri="{FF2B5EF4-FFF2-40B4-BE49-F238E27FC236}">
                <a16:creationId xmlns:a16="http://schemas.microsoft.com/office/drawing/2014/main" id="{F630B7AC-1999-6FD7-6AC9-19F1BCDEFA29}"/>
              </a:ext>
            </a:extLst>
          </p:cNvPr>
          <p:cNvSpPr txBox="1"/>
          <p:nvPr/>
        </p:nvSpPr>
        <p:spPr>
          <a:xfrm>
            <a:off x="1441622" y="2415135"/>
            <a:ext cx="1705232" cy="1169551"/>
          </a:xfrm>
          <a:prstGeom prst="rect">
            <a:avLst/>
          </a:prstGeom>
          <a:noFill/>
        </p:spPr>
        <p:txBody>
          <a:bodyPr wrap="square" rtlCol="0">
            <a:spAutoFit/>
          </a:bodyPr>
          <a:lstStyle/>
          <a:p>
            <a:r>
              <a:rPr lang="en-US" dirty="0" err="1"/>
              <a:t>Quản</a:t>
            </a:r>
            <a:r>
              <a:rPr lang="en-US" dirty="0"/>
              <a:t> </a:t>
            </a:r>
            <a:r>
              <a:rPr lang="en-US" dirty="0" err="1"/>
              <a:t>lý</a:t>
            </a:r>
            <a:r>
              <a:rPr lang="en-US" dirty="0"/>
              <a:t> </a:t>
            </a:r>
            <a:r>
              <a:rPr lang="en-US" dirty="0" err="1"/>
              <a:t>nhân</a:t>
            </a:r>
            <a:r>
              <a:rPr lang="en-US" dirty="0"/>
              <a:t> </a:t>
            </a:r>
            <a:r>
              <a:rPr lang="en-US" dirty="0" err="1"/>
              <a:t>sự</a:t>
            </a:r>
            <a:r>
              <a:rPr lang="en-US" dirty="0"/>
              <a:t>, </a:t>
            </a:r>
            <a:r>
              <a:rPr lang="en-US" dirty="0" err="1"/>
              <a:t>hoàn</a:t>
            </a:r>
            <a:r>
              <a:rPr lang="en-US" dirty="0"/>
              <a:t> </a:t>
            </a:r>
            <a:r>
              <a:rPr lang="en-US" dirty="0" err="1"/>
              <a:t>thành</a:t>
            </a:r>
            <a:r>
              <a:rPr lang="en-US" dirty="0"/>
              <a:t> </a:t>
            </a:r>
            <a:r>
              <a:rPr lang="en-US" dirty="0" err="1"/>
              <a:t>doanh</a:t>
            </a:r>
            <a:r>
              <a:rPr lang="en-US" dirty="0"/>
              <a:t> </a:t>
            </a:r>
            <a:r>
              <a:rPr lang="en-US" dirty="0" err="1"/>
              <a:t>số</a:t>
            </a:r>
            <a:r>
              <a:rPr lang="en-US" dirty="0"/>
              <a:t> </a:t>
            </a:r>
            <a:r>
              <a:rPr lang="en-US" dirty="0" err="1"/>
              <a:t>theo</a:t>
            </a:r>
            <a:r>
              <a:rPr lang="en-US" dirty="0"/>
              <a:t> </a:t>
            </a:r>
            <a:r>
              <a:rPr lang="en-US" dirty="0" err="1"/>
              <a:t>yêu</a:t>
            </a:r>
            <a:r>
              <a:rPr lang="en-US" dirty="0"/>
              <a:t> </a:t>
            </a:r>
            <a:r>
              <a:rPr lang="en-US" dirty="0" err="1"/>
              <a:t>cầu</a:t>
            </a:r>
            <a:r>
              <a:rPr lang="en-US" dirty="0"/>
              <a:t>, …</a:t>
            </a:r>
          </a:p>
          <a:p>
            <a:endParaRPr lang="en-US" dirty="0"/>
          </a:p>
        </p:txBody>
      </p:sp>
      <p:pic>
        <p:nvPicPr>
          <p:cNvPr id="6" name="Hình ảnh 5">
            <a:extLst>
              <a:ext uri="{FF2B5EF4-FFF2-40B4-BE49-F238E27FC236}">
                <a16:creationId xmlns:a16="http://schemas.microsoft.com/office/drawing/2014/main" id="{31608CF3-28D4-2DC4-2255-FB07E04E59B9}"/>
              </a:ext>
            </a:extLst>
          </p:cNvPr>
          <p:cNvPicPr>
            <a:picLocks noChangeAspect="1"/>
          </p:cNvPicPr>
          <p:nvPr/>
        </p:nvPicPr>
        <p:blipFill>
          <a:blip r:embed="rId4"/>
          <a:stretch>
            <a:fillRect/>
          </a:stretch>
        </p:blipFill>
        <p:spPr>
          <a:xfrm>
            <a:off x="4369717" y="1579650"/>
            <a:ext cx="466725" cy="476250"/>
          </a:xfrm>
          <a:prstGeom prst="rect">
            <a:avLst/>
          </a:prstGeom>
        </p:spPr>
      </p:pic>
      <p:pic>
        <p:nvPicPr>
          <p:cNvPr id="8" name="Hình ảnh 7">
            <a:extLst>
              <a:ext uri="{FF2B5EF4-FFF2-40B4-BE49-F238E27FC236}">
                <a16:creationId xmlns:a16="http://schemas.microsoft.com/office/drawing/2014/main" id="{F4C92B2B-1427-C21E-4E7F-32F1F4B230D5}"/>
              </a:ext>
            </a:extLst>
          </p:cNvPr>
          <p:cNvPicPr>
            <a:picLocks noChangeAspect="1"/>
          </p:cNvPicPr>
          <p:nvPr/>
        </p:nvPicPr>
        <p:blipFill>
          <a:blip r:embed="rId4"/>
          <a:stretch>
            <a:fillRect/>
          </a:stretch>
        </p:blipFill>
        <p:spPr>
          <a:xfrm>
            <a:off x="6812507" y="1631108"/>
            <a:ext cx="466725" cy="476250"/>
          </a:xfrm>
          <a:prstGeom prst="rect">
            <a:avLst/>
          </a:prstGeom>
        </p:spPr>
      </p:pic>
      <p:sp>
        <p:nvSpPr>
          <p:cNvPr id="9" name="Hộp Văn bản 8">
            <a:extLst>
              <a:ext uri="{FF2B5EF4-FFF2-40B4-BE49-F238E27FC236}">
                <a16:creationId xmlns:a16="http://schemas.microsoft.com/office/drawing/2014/main" id="{D6A8CD1A-8C20-798A-1B3E-40A9CF00F837}"/>
              </a:ext>
            </a:extLst>
          </p:cNvPr>
          <p:cNvSpPr txBox="1"/>
          <p:nvPr/>
        </p:nvSpPr>
        <p:spPr>
          <a:xfrm>
            <a:off x="3841079" y="2150576"/>
            <a:ext cx="1894702" cy="307777"/>
          </a:xfrm>
          <a:prstGeom prst="rect">
            <a:avLst/>
          </a:prstGeom>
          <a:noFill/>
        </p:spPr>
        <p:txBody>
          <a:bodyPr wrap="square" rtlCol="0">
            <a:spAutoFit/>
          </a:bodyPr>
          <a:lstStyle/>
          <a:p>
            <a:r>
              <a:rPr lang="en-US" b="1" dirty="0" err="1"/>
              <a:t>Nhân</a:t>
            </a:r>
            <a:r>
              <a:rPr lang="en-US" b="1" dirty="0"/>
              <a:t> </a:t>
            </a:r>
            <a:r>
              <a:rPr lang="en-US" b="1" dirty="0" err="1"/>
              <a:t>viên</a:t>
            </a:r>
            <a:r>
              <a:rPr lang="en-US" b="1" dirty="0"/>
              <a:t> </a:t>
            </a:r>
            <a:r>
              <a:rPr lang="en-US" b="1" dirty="0" err="1"/>
              <a:t>phục</a:t>
            </a:r>
            <a:r>
              <a:rPr lang="en-US" b="1" dirty="0"/>
              <a:t> </a:t>
            </a:r>
            <a:r>
              <a:rPr lang="en-US" b="1" dirty="0" err="1"/>
              <a:t>vụ</a:t>
            </a:r>
            <a:endParaRPr lang="en-US" b="1" dirty="0"/>
          </a:p>
        </p:txBody>
      </p:sp>
      <p:sp>
        <p:nvSpPr>
          <p:cNvPr id="10" name="Hộp Văn bản 9">
            <a:extLst>
              <a:ext uri="{FF2B5EF4-FFF2-40B4-BE49-F238E27FC236}">
                <a16:creationId xmlns:a16="http://schemas.microsoft.com/office/drawing/2014/main" id="{F7CD746B-24C1-0E2F-E01B-6A68578E9D82}"/>
              </a:ext>
            </a:extLst>
          </p:cNvPr>
          <p:cNvSpPr txBox="1"/>
          <p:nvPr/>
        </p:nvSpPr>
        <p:spPr>
          <a:xfrm>
            <a:off x="6303782" y="2157959"/>
            <a:ext cx="1837037" cy="523220"/>
          </a:xfrm>
          <a:prstGeom prst="rect">
            <a:avLst/>
          </a:prstGeom>
          <a:noFill/>
        </p:spPr>
        <p:txBody>
          <a:bodyPr wrap="square" rtlCol="0">
            <a:spAutoFit/>
          </a:bodyPr>
          <a:lstStyle/>
          <a:p>
            <a:r>
              <a:rPr lang="en-US" b="1" dirty="0" err="1"/>
              <a:t>Nhân</a:t>
            </a:r>
            <a:r>
              <a:rPr lang="en-US" b="1" dirty="0"/>
              <a:t> </a:t>
            </a:r>
            <a:r>
              <a:rPr lang="en-US" b="1" dirty="0" err="1"/>
              <a:t>viên</a:t>
            </a:r>
            <a:r>
              <a:rPr lang="en-US" b="1" dirty="0"/>
              <a:t> </a:t>
            </a:r>
            <a:r>
              <a:rPr lang="en-US" b="1" dirty="0" err="1"/>
              <a:t>thu</a:t>
            </a:r>
            <a:r>
              <a:rPr lang="en-US" b="1" dirty="0"/>
              <a:t> </a:t>
            </a:r>
            <a:r>
              <a:rPr lang="en-US" b="1" dirty="0" err="1"/>
              <a:t>ngân</a:t>
            </a:r>
            <a:endParaRPr lang="en-US" b="1" dirty="0"/>
          </a:p>
          <a:p>
            <a:endParaRPr lang="en-US" dirty="0"/>
          </a:p>
        </p:txBody>
      </p:sp>
      <p:sp>
        <p:nvSpPr>
          <p:cNvPr id="11" name="Hộp Văn bản 10">
            <a:extLst>
              <a:ext uri="{FF2B5EF4-FFF2-40B4-BE49-F238E27FC236}">
                <a16:creationId xmlns:a16="http://schemas.microsoft.com/office/drawing/2014/main" id="{920F0C99-18EC-C3C7-8265-15EDC7B5738A}"/>
              </a:ext>
            </a:extLst>
          </p:cNvPr>
          <p:cNvSpPr txBox="1"/>
          <p:nvPr/>
        </p:nvSpPr>
        <p:spPr>
          <a:xfrm>
            <a:off x="6269365" y="2466107"/>
            <a:ext cx="2019734" cy="1600438"/>
          </a:xfrm>
          <a:prstGeom prst="rect">
            <a:avLst/>
          </a:prstGeom>
          <a:noFill/>
        </p:spPr>
        <p:txBody>
          <a:bodyPr wrap="square" rtlCol="0">
            <a:spAutoFit/>
          </a:bodyPr>
          <a:lstStyle/>
          <a:p>
            <a:r>
              <a:rPr lang="en-US" dirty="0" err="1"/>
              <a:t>Thực</a:t>
            </a:r>
            <a:r>
              <a:rPr lang="en-US" dirty="0"/>
              <a:t> </a:t>
            </a:r>
            <a:r>
              <a:rPr lang="en-US" dirty="0" err="1"/>
              <a:t>hiện</a:t>
            </a:r>
            <a:r>
              <a:rPr lang="en-US" dirty="0"/>
              <a:t> </a:t>
            </a:r>
            <a:r>
              <a:rPr lang="en-US" dirty="0" err="1"/>
              <a:t>những</a:t>
            </a:r>
            <a:r>
              <a:rPr lang="en-US" dirty="0"/>
              <a:t> </a:t>
            </a:r>
            <a:r>
              <a:rPr lang="en-US" dirty="0" err="1"/>
              <a:t>nghiệp</a:t>
            </a:r>
            <a:r>
              <a:rPr lang="en-US" dirty="0"/>
              <a:t> </a:t>
            </a:r>
            <a:r>
              <a:rPr lang="en-US" dirty="0" err="1"/>
              <a:t>vụ</a:t>
            </a:r>
            <a:r>
              <a:rPr lang="en-US" dirty="0"/>
              <a:t> </a:t>
            </a:r>
            <a:r>
              <a:rPr lang="en-US" dirty="0" err="1"/>
              <a:t>xuất</a:t>
            </a:r>
            <a:r>
              <a:rPr lang="en-US" dirty="0"/>
              <a:t> </a:t>
            </a:r>
            <a:r>
              <a:rPr lang="en-US" dirty="0" err="1"/>
              <a:t>nhập</a:t>
            </a:r>
            <a:r>
              <a:rPr lang="en-US" dirty="0"/>
              <a:t> </a:t>
            </a:r>
            <a:r>
              <a:rPr lang="en-US" dirty="0" err="1"/>
              <a:t>hàng</a:t>
            </a:r>
            <a:r>
              <a:rPr lang="en-US" dirty="0"/>
              <a:t> </a:t>
            </a:r>
            <a:r>
              <a:rPr lang="en-US" dirty="0" err="1"/>
              <a:t>hóa</a:t>
            </a:r>
            <a:r>
              <a:rPr lang="en-US" dirty="0"/>
              <a:t>, </a:t>
            </a:r>
            <a:r>
              <a:rPr lang="en-US" dirty="0" err="1"/>
              <a:t>thực</a:t>
            </a:r>
            <a:r>
              <a:rPr lang="en-US" dirty="0"/>
              <a:t> </a:t>
            </a:r>
            <a:r>
              <a:rPr lang="en-US" dirty="0" err="1"/>
              <a:t>hiện</a:t>
            </a:r>
            <a:r>
              <a:rPr lang="en-US" dirty="0"/>
              <a:t> </a:t>
            </a:r>
            <a:r>
              <a:rPr lang="en-US" dirty="0" err="1"/>
              <a:t>việc</a:t>
            </a:r>
            <a:r>
              <a:rPr lang="en-US" dirty="0"/>
              <a:t> </a:t>
            </a:r>
            <a:r>
              <a:rPr lang="en-US" dirty="0" err="1"/>
              <a:t>thanh</a:t>
            </a:r>
            <a:r>
              <a:rPr lang="en-US" dirty="0"/>
              <a:t> </a:t>
            </a:r>
            <a:r>
              <a:rPr lang="en-US" dirty="0" err="1"/>
              <a:t>toán</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lập</a:t>
            </a:r>
            <a:r>
              <a:rPr lang="en-US" dirty="0"/>
              <a:t> </a:t>
            </a:r>
            <a:r>
              <a:rPr lang="en-US" dirty="0" err="1"/>
              <a:t>báo</a:t>
            </a:r>
            <a:r>
              <a:rPr lang="en-US" dirty="0"/>
              <a:t> </a:t>
            </a:r>
            <a:r>
              <a:rPr lang="en-US" dirty="0" err="1"/>
              <a:t>cáo</a:t>
            </a:r>
            <a:r>
              <a:rPr lang="en-US" dirty="0"/>
              <a:t>…</a:t>
            </a:r>
          </a:p>
          <a:p>
            <a:endParaRPr lang="en-US" dirty="0"/>
          </a:p>
        </p:txBody>
      </p:sp>
      <p:sp>
        <p:nvSpPr>
          <p:cNvPr id="12" name="Hộp Văn bản 11">
            <a:extLst>
              <a:ext uri="{FF2B5EF4-FFF2-40B4-BE49-F238E27FC236}">
                <a16:creationId xmlns:a16="http://schemas.microsoft.com/office/drawing/2014/main" id="{9620DFD9-F000-1AC2-354C-4E2A23887BE8}"/>
              </a:ext>
            </a:extLst>
          </p:cNvPr>
          <p:cNvSpPr txBox="1"/>
          <p:nvPr/>
        </p:nvSpPr>
        <p:spPr>
          <a:xfrm>
            <a:off x="3841079" y="2457652"/>
            <a:ext cx="1894702" cy="1169551"/>
          </a:xfrm>
          <a:prstGeom prst="rect">
            <a:avLst/>
          </a:prstGeom>
          <a:noFill/>
        </p:spPr>
        <p:txBody>
          <a:bodyPr wrap="square" rtlCol="0">
            <a:spAutoFit/>
          </a:bodyPr>
          <a:lstStyle/>
          <a:p>
            <a:r>
              <a:rPr lang="vi-VN" dirty="0" err="1"/>
              <a:t>Tìm</a:t>
            </a:r>
            <a:r>
              <a:rPr lang="vi-VN" dirty="0"/>
              <a:t> </a:t>
            </a:r>
            <a:r>
              <a:rPr lang="vi-VN" dirty="0" err="1"/>
              <a:t>hiểu</a:t>
            </a:r>
            <a:r>
              <a:rPr lang="vi-VN" dirty="0"/>
              <a:t> nhu </a:t>
            </a:r>
            <a:r>
              <a:rPr lang="vi-VN" dirty="0" err="1"/>
              <a:t>cầu</a:t>
            </a:r>
            <a:r>
              <a:rPr lang="vi-VN" dirty="0"/>
              <a:t>, </a:t>
            </a:r>
            <a:r>
              <a:rPr lang="vi-VN" dirty="0" err="1"/>
              <a:t>giới</a:t>
            </a:r>
            <a:r>
              <a:rPr lang="vi-VN" dirty="0"/>
              <a:t> </a:t>
            </a:r>
            <a:r>
              <a:rPr lang="vi-VN" dirty="0" err="1"/>
              <a:t>thiệu</a:t>
            </a:r>
            <a:r>
              <a:rPr lang="vi-VN" dirty="0"/>
              <a:t> </a:t>
            </a:r>
            <a:r>
              <a:rPr lang="vi-VN" dirty="0" err="1"/>
              <a:t>và</a:t>
            </a:r>
            <a:r>
              <a:rPr lang="vi-VN" dirty="0"/>
              <a:t> tư </a:t>
            </a:r>
            <a:r>
              <a:rPr lang="vi-VN" dirty="0" err="1"/>
              <a:t>vấn</a:t>
            </a:r>
            <a:r>
              <a:rPr lang="vi-VN" dirty="0"/>
              <a:t> </a:t>
            </a:r>
            <a:r>
              <a:rPr lang="vi-VN" dirty="0" err="1"/>
              <a:t>sản</a:t>
            </a:r>
            <a:r>
              <a:rPr lang="vi-VN" dirty="0"/>
              <a:t> </a:t>
            </a:r>
            <a:r>
              <a:rPr lang="vi-VN" dirty="0" err="1"/>
              <a:t>phẩm</a:t>
            </a:r>
            <a:r>
              <a:rPr lang="vi-VN" dirty="0"/>
              <a:t> cho </a:t>
            </a:r>
            <a:r>
              <a:rPr lang="vi-VN" dirty="0" err="1"/>
              <a:t>khách</a:t>
            </a:r>
            <a:r>
              <a:rPr lang="vi-VN" dirty="0"/>
              <a:t> </a:t>
            </a:r>
            <a:r>
              <a:rPr lang="vi-VN" dirty="0" err="1"/>
              <a:t>hàng</a:t>
            </a:r>
            <a:endParaRPr lang="vi-VN" dirty="0"/>
          </a:p>
          <a:p>
            <a:endParaRPr lang="en-US" dirty="0"/>
          </a:p>
        </p:txBody>
      </p:sp>
    </p:spTree>
    <p:extLst>
      <p:ext uri="{BB962C8B-B14F-4D97-AF65-F5344CB8AC3E}">
        <p14:creationId xmlns:p14="http://schemas.microsoft.com/office/powerpoint/2010/main" val="170413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KHẢO SÁT NGHIỆP VỤ</a:t>
            </a:r>
            <a:endParaRPr lang="en-US" dirty="0">
              <a:solidFill>
                <a:srgbClr val="FFFFFF"/>
              </a:solidFill>
            </a:endParaRPr>
          </a:p>
        </p:txBody>
      </p:sp>
      <p:sp>
        <p:nvSpPr>
          <p:cNvPr id="630" name="Google Shape;630;p32"/>
          <p:cNvSpPr/>
          <p:nvPr/>
        </p:nvSpPr>
        <p:spPr>
          <a:xfrm>
            <a:off x="311700" y="1325325"/>
            <a:ext cx="528885" cy="49245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32"/>
          <p:cNvGrpSpPr/>
          <p:nvPr/>
        </p:nvGrpSpPr>
        <p:grpSpPr>
          <a:xfrm>
            <a:off x="400526" y="1381374"/>
            <a:ext cx="351231" cy="38035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4" name="Rectangle: Single Corner Snipped 13">
            <a:extLst>
              <a:ext uri="{FF2B5EF4-FFF2-40B4-BE49-F238E27FC236}">
                <a16:creationId xmlns:a16="http://schemas.microsoft.com/office/drawing/2014/main" id="{8718B5A0-24FA-7DDB-D4D0-CDF2D4F8DE24}"/>
              </a:ext>
            </a:extLst>
          </p:cNvPr>
          <p:cNvSpPr/>
          <p:nvPr/>
        </p:nvSpPr>
        <p:spPr>
          <a:xfrm>
            <a:off x="929411" y="1409706"/>
            <a:ext cx="7814063" cy="3569618"/>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rtl="0" fontAlgn="t">
              <a:spcBef>
                <a:spcPts val="0"/>
              </a:spcBef>
              <a:spcAft>
                <a:spcPts val="0"/>
              </a:spcAft>
            </a:pPr>
            <a:endParaRPr lang="en-US" sz="1800" b="0" i="0" u="none" strike="noStrike">
              <a:effectLst/>
              <a:latin typeface="Arial" panose="020B0604020202020204" pitchFamily="34" charset="0"/>
            </a:endParaRPr>
          </a:p>
        </p:txBody>
      </p:sp>
      <p:sp>
        <p:nvSpPr>
          <p:cNvPr id="15" name="TextBox 14">
            <a:extLst>
              <a:ext uri="{FF2B5EF4-FFF2-40B4-BE49-F238E27FC236}">
                <a16:creationId xmlns:a16="http://schemas.microsoft.com/office/drawing/2014/main" id="{ED493930-42A9-246B-D452-179B26AB80F1}"/>
              </a:ext>
            </a:extLst>
          </p:cNvPr>
          <p:cNvSpPr txBox="1"/>
          <p:nvPr/>
        </p:nvSpPr>
        <p:spPr>
          <a:xfrm>
            <a:off x="970419" y="1503072"/>
            <a:ext cx="7649879" cy="307777"/>
          </a:xfrm>
          <a:prstGeom prst="rect">
            <a:avLst/>
          </a:prstGeom>
          <a:noFill/>
        </p:spPr>
        <p:txBody>
          <a:bodyPr wrap="square" rtlCol="0">
            <a:spAutoFit/>
          </a:bodyPr>
          <a:lstStyle/>
          <a:p>
            <a:endParaRPr lang="en-US" b="1" dirty="0"/>
          </a:p>
        </p:txBody>
      </p:sp>
      <p:sp>
        <p:nvSpPr>
          <p:cNvPr id="2" name="TextBox 1">
            <a:extLst>
              <a:ext uri="{FF2B5EF4-FFF2-40B4-BE49-F238E27FC236}">
                <a16:creationId xmlns:a16="http://schemas.microsoft.com/office/drawing/2014/main" id="{65673745-D6A8-5F1F-8657-961DE324D8A6}"/>
              </a:ext>
            </a:extLst>
          </p:cNvPr>
          <p:cNvSpPr txBox="1"/>
          <p:nvPr/>
        </p:nvSpPr>
        <p:spPr>
          <a:xfrm>
            <a:off x="970419" y="1597891"/>
            <a:ext cx="7649879" cy="2462213"/>
          </a:xfrm>
          <a:prstGeom prst="rect">
            <a:avLst/>
          </a:prstGeom>
          <a:noFill/>
        </p:spPr>
        <p:txBody>
          <a:bodyPr wrap="square" rtlCol="0">
            <a:spAutoFit/>
          </a:bodyPr>
          <a:lstStyle/>
          <a:p>
            <a:r>
              <a:rPr lang="vi-VN" sz="2800" dirty="0"/>
              <a:t>Có 4 nghiệp vụ gồm :</a:t>
            </a:r>
          </a:p>
          <a:p>
            <a:r>
              <a:rPr lang="vi-VN" sz="2800" dirty="0"/>
              <a:t>           - Chuẩn bị trước khi khách hàng đến </a:t>
            </a:r>
          </a:p>
          <a:p>
            <a:r>
              <a:rPr lang="vi-VN" sz="2800" dirty="0"/>
              <a:t>            - Khi Khách đến với nhà hàng</a:t>
            </a:r>
          </a:p>
          <a:p>
            <a:r>
              <a:rPr lang="vi-VN" sz="2800" dirty="0"/>
              <a:t>            - </a:t>
            </a:r>
            <a:r>
              <a:rPr lang="vi-VN" sz="2800" dirty="0" err="1"/>
              <a:t>Oder</a:t>
            </a:r>
            <a:r>
              <a:rPr lang="vi-VN" sz="2800" dirty="0"/>
              <a:t> và phục vụ món ăn </a:t>
            </a:r>
          </a:p>
          <a:p>
            <a:r>
              <a:rPr lang="vi-VN" sz="2800" dirty="0"/>
              <a:t>           - Dọn dẹp sau khi khách ra về</a:t>
            </a:r>
          </a:p>
          <a:p>
            <a:endParaRPr lang="en-US" dirty="0"/>
          </a:p>
        </p:txBody>
      </p:sp>
    </p:spTree>
    <p:extLst>
      <p:ext uri="{BB962C8B-B14F-4D97-AF65-F5344CB8AC3E}">
        <p14:creationId xmlns:p14="http://schemas.microsoft.com/office/powerpoint/2010/main" val="2481172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KHẢO SÁT HIỆN TRẠNG TIN HỌC</a:t>
            </a:r>
            <a:endParaRPr lang="en-US" dirty="0">
              <a:solidFill>
                <a:srgbClr val="FFFFFF"/>
              </a:solidFill>
            </a:endParaRPr>
          </a:p>
        </p:txBody>
      </p:sp>
      <p:sp>
        <p:nvSpPr>
          <p:cNvPr id="630" name="Google Shape;630;p32"/>
          <p:cNvSpPr/>
          <p:nvPr/>
        </p:nvSpPr>
        <p:spPr>
          <a:xfrm>
            <a:off x="311700" y="1325325"/>
            <a:ext cx="528885" cy="49245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32"/>
          <p:cNvGrpSpPr/>
          <p:nvPr/>
        </p:nvGrpSpPr>
        <p:grpSpPr>
          <a:xfrm>
            <a:off x="400526" y="1381374"/>
            <a:ext cx="351231" cy="38035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4" name="Rectangle: Single Corner Snipped 13">
            <a:extLst>
              <a:ext uri="{FF2B5EF4-FFF2-40B4-BE49-F238E27FC236}">
                <a16:creationId xmlns:a16="http://schemas.microsoft.com/office/drawing/2014/main" id="{8718B5A0-24FA-7DDB-D4D0-CDF2D4F8DE24}"/>
              </a:ext>
            </a:extLst>
          </p:cNvPr>
          <p:cNvSpPr/>
          <p:nvPr/>
        </p:nvSpPr>
        <p:spPr>
          <a:xfrm>
            <a:off x="929411" y="1409706"/>
            <a:ext cx="7814063" cy="3569618"/>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D493930-42A9-246B-D452-179B26AB80F1}"/>
              </a:ext>
            </a:extLst>
          </p:cNvPr>
          <p:cNvSpPr txBox="1"/>
          <p:nvPr/>
        </p:nvSpPr>
        <p:spPr>
          <a:xfrm>
            <a:off x="970419" y="1503072"/>
            <a:ext cx="7649879" cy="307777"/>
          </a:xfrm>
          <a:prstGeom prst="rect">
            <a:avLst/>
          </a:prstGeom>
          <a:noFill/>
        </p:spPr>
        <p:txBody>
          <a:bodyPr wrap="square" rtlCol="0">
            <a:spAutoFit/>
          </a:bodyPr>
          <a:lstStyle/>
          <a:p>
            <a:endParaRPr lang="en-US" b="1" dirty="0"/>
          </a:p>
        </p:txBody>
      </p:sp>
      <p:pic>
        <p:nvPicPr>
          <p:cNvPr id="18" name="Hình ảnh 17">
            <a:extLst>
              <a:ext uri="{FF2B5EF4-FFF2-40B4-BE49-F238E27FC236}">
                <a16:creationId xmlns:a16="http://schemas.microsoft.com/office/drawing/2014/main" id="{C8C95271-173B-C76E-5026-B731642D9326}"/>
              </a:ext>
            </a:extLst>
          </p:cNvPr>
          <p:cNvPicPr>
            <a:picLocks noChangeAspect="1"/>
          </p:cNvPicPr>
          <p:nvPr/>
        </p:nvPicPr>
        <p:blipFill>
          <a:blip r:embed="rId3"/>
          <a:stretch>
            <a:fillRect/>
          </a:stretch>
        </p:blipFill>
        <p:spPr>
          <a:xfrm>
            <a:off x="2759899" y="1932334"/>
            <a:ext cx="493819" cy="463336"/>
          </a:xfrm>
          <a:prstGeom prst="rect">
            <a:avLst/>
          </a:prstGeom>
        </p:spPr>
      </p:pic>
      <p:pic>
        <p:nvPicPr>
          <p:cNvPr id="20" name="Hình ảnh 19">
            <a:extLst>
              <a:ext uri="{FF2B5EF4-FFF2-40B4-BE49-F238E27FC236}">
                <a16:creationId xmlns:a16="http://schemas.microsoft.com/office/drawing/2014/main" id="{65D7A20F-7750-E153-D381-487C0F005D97}"/>
              </a:ext>
            </a:extLst>
          </p:cNvPr>
          <p:cNvPicPr>
            <a:picLocks noChangeAspect="1"/>
          </p:cNvPicPr>
          <p:nvPr/>
        </p:nvPicPr>
        <p:blipFill>
          <a:blip r:embed="rId4"/>
          <a:stretch>
            <a:fillRect/>
          </a:stretch>
        </p:blipFill>
        <p:spPr>
          <a:xfrm>
            <a:off x="6322148" y="1855350"/>
            <a:ext cx="487722" cy="493819"/>
          </a:xfrm>
          <a:prstGeom prst="rect">
            <a:avLst/>
          </a:prstGeom>
        </p:spPr>
      </p:pic>
      <p:sp>
        <p:nvSpPr>
          <p:cNvPr id="21" name="Hộp Văn bản 20">
            <a:extLst>
              <a:ext uri="{FF2B5EF4-FFF2-40B4-BE49-F238E27FC236}">
                <a16:creationId xmlns:a16="http://schemas.microsoft.com/office/drawing/2014/main" id="{0AE2984B-28DB-ADFC-5F2B-0B209285A226}"/>
              </a:ext>
            </a:extLst>
          </p:cNvPr>
          <p:cNvSpPr txBox="1"/>
          <p:nvPr/>
        </p:nvSpPr>
        <p:spPr>
          <a:xfrm>
            <a:off x="1507523" y="2393910"/>
            <a:ext cx="2998573" cy="1415772"/>
          </a:xfrm>
          <a:prstGeom prst="rect">
            <a:avLst/>
          </a:prstGeom>
          <a:noFill/>
        </p:spPr>
        <p:txBody>
          <a:bodyPr wrap="square" rtlCol="0">
            <a:spAutoFit/>
          </a:bodyPr>
          <a:lstStyle/>
          <a:p>
            <a:pPr algn="ctr"/>
            <a:r>
              <a:rPr lang="en-US" sz="2400" dirty="0" err="1">
                <a:latin typeface="+mn-lt"/>
              </a:rPr>
              <a:t>Máy</a:t>
            </a:r>
            <a:r>
              <a:rPr lang="en-US" sz="2400" dirty="0">
                <a:latin typeface="+mn-lt"/>
              </a:rPr>
              <a:t> </a:t>
            </a:r>
            <a:r>
              <a:rPr lang="en-US" sz="2400" dirty="0" err="1">
                <a:latin typeface="+mn-lt"/>
              </a:rPr>
              <a:t>tính</a:t>
            </a:r>
            <a:endParaRPr lang="en-US" sz="2400" dirty="0">
              <a:latin typeface="+mn-lt"/>
            </a:endParaRPr>
          </a:p>
          <a:p>
            <a:r>
              <a:rPr lang="vi-VN" sz="2400" dirty="0" err="1">
                <a:latin typeface="+mn-lt"/>
              </a:rPr>
              <a:t>Nhập</a:t>
            </a:r>
            <a:r>
              <a:rPr lang="vi-VN" sz="2400" dirty="0">
                <a:latin typeface="+mn-lt"/>
              </a:rPr>
              <a:t> thông tin </a:t>
            </a:r>
            <a:r>
              <a:rPr lang="vi-VN" sz="2400" dirty="0" err="1">
                <a:latin typeface="+mn-lt"/>
              </a:rPr>
              <a:t>hóa</a:t>
            </a:r>
            <a:r>
              <a:rPr lang="vi-VN" sz="2400" dirty="0">
                <a:latin typeface="+mn-lt"/>
              </a:rPr>
              <a:t> đơn </a:t>
            </a:r>
            <a:r>
              <a:rPr lang="vi-VN" sz="2400" dirty="0" err="1">
                <a:latin typeface="+mn-lt"/>
              </a:rPr>
              <a:t>và</a:t>
            </a:r>
            <a:r>
              <a:rPr lang="vi-VN" sz="2400" dirty="0">
                <a:latin typeface="+mn-lt"/>
              </a:rPr>
              <a:t> in ra</a:t>
            </a:r>
            <a:r>
              <a:rPr lang="en-US" sz="2400" dirty="0">
                <a:latin typeface="+mn-lt"/>
              </a:rPr>
              <a:t>…</a:t>
            </a:r>
            <a:endParaRPr lang="vi-VN" sz="2400" dirty="0">
              <a:latin typeface="+mn-lt"/>
            </a:endParaRPr>
          </a:p>
          <a:p>
            <a:endParaRPr lang="en-US" dirty="0">
              <a:latin typeface="+mn-lt"/>
            </a:endParaRPr>
          </a:p>
        </p:txBody>
      </p:sp>
      <p:sp>
        <p:nvSpPr>
          <p:cNvPr id="22" name="Hộp Văn bản 21">
            <a:extLst>
              <a:ext uri="{FF2B5EF4-FFF2-40B4-BE49-F238E27FC236}">
                <a16:creationId xmlns:a16="http://schemas.microsoft.com/office/drawing/2014/main" id="{9DBFEA9E-0B46-B49C-5C84-140594ADC8A5}"/>
              </a:ext>
            </a:extLst>
          </p:cNvPr>
          <p:cNvSpPr txBox="1"/>
          <p:nvPr/>
        </p:nvSpPr>
        <p:spPr>
          <a:xfrm>
            <a:off x="5084208" y="2417861"/>
            <a:ext cx="3260721" cy="1785104"/>
          </a:xfrm>
          <a:prstGeom prst="rect">
            <a:avLst/>
          </a:prstGeom>
          <a:noFill/>
        </p:spPr>
        <p:txBody>
          <a:bodyPr wrap="square" rtlCol="0">
            <a:spAutoFit/>
          </a:bodyPr>
          <a:lstStyle/>
          <a:p>
            <a:pPr marL="0" lvl="0" indent="0" algn="ctr" rtl="0">
              <a:spcBef>
                <a:spcPts val="0"/>
              </a:spcBef>
              <a:spcAft>
                <a:spcPts val="0"/>
              </a:spcAft>
              <a:buNone/>
            </a:pPr>
            <a:r>
              <a:rPr lang="en-US" sz="2400" dirty="0" err="1">
                <a:latin typeface="+mn-lt"/>
              </a:rPr>
              <a:t>Đầu</a:t>
            </a:r>
            <a:r>
              <a:rPr lang="en-US" sz="2400" dirty="0">
                <a:latin typeface="+mn-lt"/>
              </a:rPr>
              <a:t> </a:t>
            </a:r>
            <a:r>
              <a:rPr lang="en-US" sz="2400" dirty="0" err="1">
                <a:latin typeface="+mn-lt"/>
              </a:rPr>
              <a:t>đọc</a:t>
            </a:r>
            <a:r>
              <a:rPr lang="en-US" sz="2400" dirty="0">
                <a:latin typeface="+mn-lt"/>
              </a:rPr>
              <a:t> </a:t>
            </a:r>
            <a:r>
              <a:rPr lang="en-US" sz="2400" dirty="0" err="1">
                <a:latin typeface="+mn-lt"/>
              </a:rPr>
              <a:t>mã</a:t>
            </a:r>
            <a:r>
              <a:rPr lang="en-US" sz="2400" dirty="0">
                <a:latin typeface="+mn-lt"/>
              </a:rPr>
              <a:t> </a:t>
            </a:r>
            <a:r>
              <a:rPr lang="en-US" sz="2400" dirty="0" err="1">
                <a:latin typeface="+mn-lt"/>
              </a:rPr>
              <a:t>vạch</a:t>
            </a:r>
            <a:endParaRPr lang="en-US" sz="2400" dirty="0">
              <a:latin typeface="+mn-lt"/>
            </a:endParaRPr>
          </a:p>
          <a:p>
            <a:r>
              <a:rPr lang="vi-VN" sz="2400" dirty="0" err="1">
                <a:latin typeface="+mn-lt"/>
              </a:rPr>
              <a:t>Quét</a:t>
            </a:r>
            <a:r>
              <a:rPr lang="vi-VN" sz="2400" dirty="0">
                <a:latin typeface="+mn-lt"/>
              </a:rPr>
              <a:t> </a:t>
            </a:r>
            <a:r>
              <a:rPr lang="vi-VN" sz="2400" dirty="0" err="1">
                <a:latin typeface="+mn-lt"/>
              </a:rPr>
              <a:t>mã</a:t>
            </a:r>
            <a:r>
              <a:rPr lang="vi-VN" sz="2400" dirty="0">
                <a:latin typeface="+mn-lt"/>
              </a:rPr>
              <a:t> </a:t>
            </a:r>
            <a:r>
              <a:rPr lang="vi-VN" sz="2400" dirty="0" err="1">
                <a:latin typeface="+mn-lt"/>
              </a:rPr>
              <a:t>sản</a:t>
            </a:r>
            <a:r>
              <a:rPr lang="vi-VN" sz="2400" dirty="0">
                <a:latin typeface="+mn-lt"/>
              </a:rPr>
              <a:t> </a:t>
            </a:r>
            <a:r>
              <a:rPr lang="vi-VN" sz="2400" dirty="0" err="1">
                <a:latin typeface="+mn-lt"/>
              </a:rPr>
              <a:t>phẩm</a:t>
            </a:r>
            <a:r>
              <a:rPr lang="vi-VN" sz="2400" dirty="0">
                <a:latin typeface="+mn-lt"/>
              </a:rPr>
              <a:t> </a:t>
            </a:r>
            <a:r>
              <a:rPr lang="vi-VN" sz="2400" dirty="0" err="1">
                <a:latin typeface="+mn-lt"/>
              </a:rPr>
              <a:t>vào</a:t>
            </a:r>
            <a:r>
              <a:rPr lang="vi-VN" sz="2400" dirty="0">
                <a:latin typeface="+mn-lt"/>
              </a:rPr>
              <a:t> </a:t>
            </a:r>
            <a:r>
              <a:rPr lang="vi-VN" sz="2400" dirty="0" err="1">
                <a:latin typeface="+mn-lt"/>
              </a:rPr>
              <a:t>hóa</a:t>
            </a:r>
            <a:r>
              <a:rPr lang="vi-VN" sz="2400" dirty="0">
                <a:latin typeface="+mn-lt"/>
              </a:rPr>
              <a:t> đơn trên </a:t>
            </a:r>
            <a:r>
              <a:rPr lang="vi-VN" sz="2400" dirty="0" err="1">
                <a:latin typeface="+mn-lt"/>
              </a:rPr>
              <a:t>máy</a:t>
            </a:r>
            <a:r>
              <a:rPr lang="vi-VN" sz="2400" dirty="0">
                <a:latin typeface="+mn-lt"/>
              </a:rPr>
              <a:t> </a:t>
            </a:r>
            <a:r>
              <a:rPr lang="vi-VN" sz="2400" dirty="0" err="1">
                <a:latin typeface="+mn-lt"/>
              </a:rPr>
              <a:t>tính</a:t>
            </a:r>
            <a:r>
              <a:rPr lang="vi-VN" sz="2400" dirty="0">
                <a:latin typeface="+mn-lt"/>
              </a:rPr>
              <a:t> </a:t>
            </a:r>
          </a:p>
          <a:p>
            <a:pPr marL="0" lvl="0" indent="0" algn="ctr" rtl="0">
              <a:spcBef>
                <a:spcPts val="0"/>
              </a:spcBef>
              <a:spcAft>
                <a:spcPts val="0"/>
              </a:spcAft>
              <a:buNone/>
            </a:pPr>
            <a:endParaRPr lang="en-US" sz="1400" dirty="0">
              <a:latin typeface="UTM Times" panose="02040603050506020204" pitchFamily="18" charset="0"/>
            </a:endParaRPr>
          </a:p>
        </p:txBody>
      </p:sp>
    </p:spTree>
    <p:extLst>
      <p:ext uri="{BB962C8B-B14F-4D97-AF65-F5344CB8AC3E}">
        <p14:creationId xmlns:p14="http://schemas.microsoft.com/office/powerpoint/2010/main" val="3619285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926561"/>
            <a:ext cx="8520600" cy="606600"/>
          </a:xfrm>
          <a:prstGeom prst="rect">
            <a:avLst/>
          </a:prstGeom>
        </p:spPr>
        <p:txBody>
          <a:bodyPr spcFirstLastPara="1" wrap="square" lIns="91425" tIns="91425" rIns="91425" bIns="91425" anchor="b" anchorCtr="0">
            <a:noAutofit/>
          </a:bodyPr>
          <a:lstStyle/>
          <a:p>
            <a:r>
              <a:rPr lang="en-US" sz="3200" b="1" kern="0" dirty="0" err="1">
                <a:solidFill>
                  <a:schemeClr val="bg1"/>
                </a:solidFill>
                <a:latin typeface="Times New Roman" pitchFamily="18" charset="0"/>
                <a:cs typeface="Times New Roman" pitchFamily="18" charset="0"/>
              </a:rPr>
              <a:t>Phân</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tích</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chức</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năng</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trong</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hệ</a:t>
            </a:r>
            <a:r>
              <a:rPr lang="en-US" sz="3200" b="1" kern="0" dirty="0">
                <a:solidFill>
                  <a:schemeClr val="bg1"/>
                </a:solidFill>
                <a:latin typeface="Times New Roman" pitchFamily="18" charset="0"/>
                <a:cs typeface="Times New Roman" pitchFamily="18" charset="0"/>
              </a:rPr>
              <a:t> </a:t>
            </a:r>
            <a:r>
              <a:rPr lang="en-US" sz="3200" b="1" kern="0" dirty="0" err="1">
                <a:solidFill>
                  <a:schemeClr val="bg1"/>
                </a:solidFill>
                <a:latin typeface="Times New Roman" pitchFamily="18" charset="0"/>
                <a:cs typeface="Times New Roman" pitchFamily="18" charset="0"/>
              </a:rPr>
              <a:t>thống</a:t>
            </a:r>
            <a:r>
              <a:rPr lang="en-US" sz="3200" b="1" kern="0" dirty="0">
                <a:solidFill>
                  <a:schemeClr val="bg1"/>
                </a:solidFill>
                <a:latin typeface="Times New Roman" pitchFamily="18" charset="0"/>
                <a:cs typeface="Times New Roman" pitchFamily="18" charset="0"/>
              </a:rPr>
              <a:t>:</a:t>
            </a:r>
            <a:br>
              <a:rPr lang="en-US" sz="3200" b="1" kern="0" dirty="0">
                <a:solidFill>
                  <a:srgbClr val="C00000"/>
                </a:solidFill>
                <a:latin typeface="Times New Roman" pitchFamily="18" charset="0"/>
                <a:cs typeface="Times New Roman" pitchFamily="18" charset="0"/>
              </a:rPr>
            </a:br>
            <a:endParaRPr dirty="0"/>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311700" y="2137113"/>
            <a:ext cx="3769999" cy="2132300"/>
          </a:xfrm>
          <a:prstGeom prst="rect">
            <a:avLst/>
          </a:prstGeom>
          <a:noFill/>
          <a:ln>
            <a:noFill/>
          </a:ln>
        </p:spPr>
      </p:pic>
      <p:sp>
        <p:nvSpPr>
          <p:cNvPr id="16" name="Rectangle: Rounded Corners 15">
            <a:extLst>
              <a:ext uri="{FF2B5EF4-FFF2-40B4-BE49-F238E27FC236}">
                <a16:creationId xmlns:a16="http://schemas.microsoft.com/office/drawing/2014/main" id="{14F3DAEF-0A94-77E2-37D0-83505CC86C5C}"/>
              </a:ext>
            </a:extLst>
          </p:cNvPr>
          <p:cNvSpPr/>
          <p:nvPr/>
        </p:nvSpPr>
        <p:spPr>
          <a:xfrm>
            <a:off x="4405745" y="1745673"/>
            <a:ext cx="4572000" cy="30840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C3E7636-C04D-DE09-9FA6-A4026D61814E}"/>
              </a:ext>
            </a:extLst>
          </p:cNvPr>
          <p:cNvSpPr txBox="1"/>
          <p:nvPr/>
        </p:nvSpPr>
        <p:spPr>
          <a:xfrm>
            <a:off x="4688378" y="1970116"/>
            <a:ext cx="4023360" cy="2462213"/>
          </a:xfrm>
          <a:prstGeom prst="rect">
            <a:avLst/>
          </a:prstGeom>
          <a:noFill/>
        </p:spPr>
        <p:txBody>
          <a:bodyPr wrap="square" rtlCol="0">
            <a:spAutoFit/>
          </a:bodyPr>
          <a:lstStyle/>
          <a:p>
            <a:pPr marL="285750" indent="-285750">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Người dùng:</a:t>
            </a:r>
          </a:p>
          <a:p>
            <a:pPr marL="742950" lvl="1" indent="-285750">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Đăng nhập, đăng kí.</a:t>
            </a:r>
          </a:p>
          <a:p>
            <a:pPr marL="742950" lvl="1" indent="-285750">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Xem món và các thông tin khác.</a:t>
            </a:r>
          </a:p>
          <a:p>
            <a:pPr marL="742950" lvl="1" indent="-285750">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Đặt hàng, thanh toán.</a:t>
            </a:r>
          </a:p>
          <a:p>
            <a:pPr marL="285750" indent="-285750">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Quản trị viên:</a:t>
            </a:r>
          </a:p>
          <a:p>
            <a:pPr marL="742950" lvl="1" indent="-285750">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Đăng nhập.</a:t>
            </a:r>
          </a:p>
          <a:p>
            <a:pPr marL="742950" lvl="1" indent="-285750">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Thêm, sửa, xóa các sản phẩm và các thông tin khác.</a:t>
            </a:r>
          </a:p>
          <a:p>
            <a:pPr marL="742950" lvl="1" indent="-285750">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Duyệt trạng thái hoạt động đặt hàng.</a:t>
            </a:r>
          </a:p>
          <a:p>
            <a:pPr marL="742950" lvl="1" indent="-285750">
              <a:buFont typeface="Arial" panose="020B0604020202020204" pitchFamily="34" charset="0"/>
              <a:buChar char="•"/>
            </a:pPr>
            <a:r>
              <a:rPr lang="vi-VN" b="1" dirty="0">
                <a:latin typeface="Times New Roman" panose="02020603050405020304" pitchFamily="18" charset="0"/>
                <a:cs typeface="Times New Roman" panose="02020603050405020304" pitchFamily="18" charset="0"/>
              </a:rPr>
              <a:t>Thống kê, báo cáo.</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r>
              <a:rPr lang="vi-VN" sz="3200" b="1" dirty="0"/>
              <a:t>Mô hình SystemContext</a:t>
            </a:r>
            <a:br>
              <a:rPr lang="vi-VN" sz="3200" b="1" dirty="0"/>
            </a:br>
            <a:endParaRPr dirty="0"/>
          </a:p>
        </p:txBody>
      </p:sp>
      <p:cxnSp>
        <p:nvCxnSpPr>
          <p:cNvPr id="998" name="Google Shape;998;p36"/>
          <p:cNvCxnSpPr/>
          <p:nvPr/>
        </p:nvCxnSpPr>
        <p:spPr>
          <a:xfrm>
            <a:off x="405968" y="644550"/>
            <a:ext cx="8520600" cy="0"/>
          </a:xfrm>
          <a:prstGeom prst="straightConnector1">
            <a:avLst/>
          </a:prstGeom>
          <a:noFill/>
          <a:ln w="9525" cap="flat" cmpd="sng">
            <a:solidFill>
              <a:srgbClr val="48FFD5"/>
            </a:solidFill>
            <a:prstDash val="solid"/>
            <a:round/>
            <a:headEnd type="none" w="med" len="med"/>
            <a:tailEnd type="none" w="med" len="med"/>
          </a:ln>
        </p:spPr>
      </p:cxnSp>
      <p:pic>
        <p:nvPicPr>
          <p:cNvPr id="2" name="Picture 2">
            <a:extLst>
              <a:ext uri="{FF2B5EF4-FFF2-40B4-BE49-F238E27FC236}">
                <a16:creationId xmlns:a16="http://schemas.microsoft.com/office/drawing/2014/main" id="{47D30D4A-15E1-36E4-F796-70335CCBC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0075" y="757385"/>
            <a:ext cx="2863850" cy="4285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M</a:t>
            </a:r>
            <a:r>
              <a:rPr lang="es" dirty="0"/>
              <a:t>Ô HÌNH CONTAINER</a:t>
            </a:r>
            <a:endParaRPr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1028" name="Picture 4">
            <a:extLst>
              <a:ext uri="{FF2B5EF4-FFF2-40B4-BE49-F238E27FC236}">
                <a16:creationId xmlns:a16="http://schemas.microsoft.com/office/drawing/2014/main" id="{D96F7FBA-3C41-B999-B4DD-86FD287AA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924" y="979504"/>
            <a:ext cx="4394152" cy="40109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Bill</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Diagram&#10;&#10;Description automatically generated">
            <a:extLst>
              <a:ext uri="{FF2B5EF4-FFF2-40B4-BE49-F238E27FC236}">
                <a16:creationId xmlns:a16="http://schemas.microsoft.com/office/drawing/2014/main" id="{8F676D26-6EC3-C72C-47B5-9E474545376C}"/>
              </a:ext>
            </a:extLst>
          </p:cNvPr>
          <p:cNvPicPr>
            <a:picLocks noChangeAspect="1"/>
          </p:cNvPicPr>
          <p:nvPr/>
        </p:nvPicPr>
        <p:blipFill>
          <a:blip r:embed="rId3"/>
          <a:stretch>
            <a:fillRect/>
          </a:stretch>
        </p:blipFill>
        <p:spPr>
          <a:xfrm>
            <a:off x="1092546" y="979055"/>
            <a:ext cx="2952981" cy="4057558"/>
          </a:xfrm>
          <a:prstGeom prst="rect">
            <a:avLst/>
          </a:prstGeom>
        </p:spPr>
      </p:pic>
      <p:pic>
        <p:nvPicPr>
          <p:cNvPr id="3" name="Picture 2" descr="Graphical user interface, diagram, Word&#10;&#10;Description automatically generated">
            <a:extLst>
              <a:ext uri="{FF2B5EF4-FFF2-40B4-BE49-F238E27FC236}">
                <a16:creationId xmlns:a16="http://schemas.microsoft.com/office/drawing/2014/main" id="{209017FF-46DD-C14B-46D7-AEEFB02B0E7E}"/>
              </a:ext>
            </a:extLst>
          </p:cNvPr>
          <p:cNvPicPr>
            <a:picLocks noChangeAspect="1"/>
          </p:cNvPicPr>
          <p:nvPr/>
        </p:nvPicPr>
        <p:blipFill>
          <a:blip r:embed="rId4"/>
          <a:stretch>
            <a:fillRect/>
          </a:stretch>
        </p:blipFill>
        <p:spPr>
          <a:xfrm>
            <a:off x="5560294" y="969480"/>
            <a:ext cx="3036686" cy="4067133"/>
          </a:xfrm>
          <a:prstGeom prst="rect">
            <a:avLst/>
          </a:prstGeom>
        </p:spPr>
      </p:pic>
    </p:spTree>
    <p:extLst>
      <p:ext uri="{BB962C8B-B14F-4D97-AF65-F5344CB8AC3E}">
        <p14:creationId xmlns:p14="http://schemas.microsoft.com/office/powerpoint/2010/main" val="134315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Bill</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Diagram&#10;&#10;Description automatically generated">
            <a:extLst>
              <a:ext uri="{FF2B5EF4-FFF2-40B4-BE49-F238E27FC236}">
                <a16:creationId xmlns:a16="http://schemas.microsoft.com/office/drawing/2014/main" id="{08ECA525-3160-099F-C4E7-61E3E709AF01}"/>
              </a:ext>
            </a:extLst>
          </p:cNvPr>
          <p:cNvPicPr>
            <a:picLocks noChangeAspect="1"/>
          </p:cNvPicPr>
          <p:nvPr/>
        </p:nvPicPr>
        <p:blipFill>
          <a:blip r:embed="rId3"/>
          <a:stretch>
            <a:fillRect/>
          </a:stretch>
        </p:blipFill>
        <p:spPr>
          <a:xfrm>
            <a:off x="1093701" y="1043709"/>
            <a:ext cx="3136554" cy="3857979"/>
          </a:xfrm>
          <a:prstGeom prst="rect">
            <a:avLst/>
          </a:prstGeom>
        </p:spPr>
      </p:pic>
      <p:pic>
        <p:nvPicPr>
          <p:cNvPr id="3" name="Picture 2">
            <a:extLst>
              <a:ext uri="{FF2B5EF4-FFF2-40B4-BE49-F238E27FC236}">
                <a16:creationId xmlns:a16="http://schemas.microsoft.com/office/drawing/2014/main" id="{6C881230-9F93-01E1-B855-D6EEBB16A24E}"/>
              </a:ext>
            </a:extLst>
          </p:cNvPr>
          <p:cNvPicPr>
            <a:picLocks noChangeAspect="1"/>
          </p:cNvPicPr>
          <p:nvPr/>
        </p:nvPicPr>
        <p:blipFill>
          <a:blip r:embed="rId3"/>
          <a:stretch>
            <a:fillRect/>
          </a:stretch>
        </p:blipFill>
        <p:spPr>
          <a:xfrm>
            <a:off x="4913747" y="987457"/>
            <a:ext cx="3241962" cy="3970482"/>
          </a:xfrm>
          <a:prstGeom prst="rect">
            <a:avLst/>
          </a:prstGeom>
        </p:spPr>
      </p:pic>
    </p:spTree>
    <p:extLst>
      <p:ext uri="{BB962C8B-B14F-4D97-AF65-F5344CB8AC3E}">
        <p14:creationId xmlns:p14="http://schemas.microsoft.com/office/powerpoint/2010/main" val="50998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Nhà hàng Gia Hân</a:t>
            </a:r>
            <a:endParaRPr sz="3000" dirty="0"/>
          </a:p>
        </p:txBody>
      </p:sp>
      <p:sp>
        <p:nvSpPr>
          <p:cNvPr id="263" name="Google Shape;263;p24"/>
          <p:cNvSpPr txBox="1">
            <a:spLocks noGrp="1"/>
          </p:cNvSpPr>
          <p:nvPr>
            <p:ph type="subTitle" idx="1"/>
          </p:nvPr>
        </p:nvSpPr>
        <p:spPr>
          <a:xfrm>
            <a:off x="4893700" y="2746375"/>
            <a:ext cx="4042482" cy="1420500"/>
          </a:xfrm>
          <a:prstGeom prst="rect">
            <a:avLst/>
          </a:prstGeom>
        </p:spPr>
        <p:txBody>
          <a:bodyPr spcFirstLastPara="1" wrap="square" lIns="91425" tIns="91425" rIns="91425" bIns="91425" anchor="t" anchorCtr="0">
            <a:noAutofit/>
          </a:bodyPr>
          <a:lstStyle/>
          <a:p>
            <a:pPr marL="0" indent="0"/>
            <a:r>
              <a:rPr lang="vi-VN" sz="1800" i="0" u="none" strike="noStrike" dirty="0">
                <a:solidFill>
                  <a:schemeClr val="bg1"/>
                </a:solidFill>
                <a:effectLst/>
                <a:latin typeface="Times New Roman" panose="02020603050405020304" pitchFamily="18" charset="0"/>
              </a:rPr>
              <a:t>Địa điểm: Đường 02 tháng 09 </a:t>
            </a:r>
            <a:r>
              <a:rPr lang="en-US" sz="1800" i="0" u="none" strike="noStrike" dirty="0">
                <a:solidFill>
                  <a:schemeClr val="bg1"/>
                </a:solidFill>
                <a:effectLst/>
                <a:latin typeface="Times New Roman" panose="02020603050405020304" pitchFamily="18" charset="0"/>
              </a:rPr>
              <a:t>,</a:t>
            </a:r>
            <a:r>
              <a:rPr lang="vi-VN" sz="1800" i="0" u="none" strike="noStrike" dirty="0">
                <a:solidFill>
                  <a:schemeClr val="bg1"/>
                </a:solidFill>
                <a:effectLst/>
                <a:latin typeface="Times New Roman" panose="02020603050405020304" pitchFamily="18" charset="0"/>
              </a:rPr>
              <a:t>Hải Châu, </a:t>
            </a:r>
            <a:r>
              <a:rPr lang="en-US" sz="1800" dirty="0">
                <a:solidFill>
                  <a:schemeClr val="bg1"/>
                </a:solidFill>
              </a:rPr>
              <a:t> </a:t>
            </a:r>
            <a:r>
              <a:rPr lang="vi-VN" sz="1800" i="0" u="none" strike="noStrike" dirty="0">
                <a:solidFill>
                  <a:schemeClr val="bg1"/>
                </a:solidFill>
                <a:effectLst/>
                <a:latin typeface="Times New Roman" panose="02020603050405020304" pitchFamily="18" charset="0"/>
              </a:rPr>
              <a:t>Đà Nẵng.</a:t>
            </a:r>
            <a:endParaRPr lang="vi-VN" sz="1800" dirty="0">
              <a:solidFill>
                <a:schemeClr val="bg1"/>
              </a:solidFill>
              <a:effectLst/>
            </a:endParaRPr>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28635" y="3757615"/>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48FFD5"/>
                </a:solidFill>
                <a:latin typeface="Impact"/>
                <a:ea typeface="Impact"/>
                <a:cs typeface="Impact"/>
                <a:sym typeface="Impact"/>
              </a:rPr>
              <a:t>NHÀ HÀNG</a:t>
            </a:r>
            <a:br>
              <a:rPr lang="es" dirty="0">
                <a:solidFill>
                  <a:srgbClr val="48FFD5"/>
                </a:solidFill>
                <a:latin typeface="Impact"/>
                <a:ea typeface="Impact"/>
                <a:cs typeface="Impact"/>
                <a:sym typeface="Impact"/>
              </a:rPr>
            </a:br>
            <a:r>
              <a:rPr lang="es" dirty="0">
                <a:solidFill>
                  <a:srgbClr val="48FFD5"/>
                </a:solidFill>
                <a:latin typeface="Impact"/>
                <a:ea typeface="Impact"/>
                <a:cs typeface="Impact"/>
                <a:sym typeface="Impact"/>
              </a:rPr>
              <a:t>GIA HÂN</a:t>
            </a:r>
            <a:endParaRPr dirty="0">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Cart</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Graphical user interface, diagram, Word&#10;&#10;Description automatically generated">
            <a:extLst>
              <a:ext uri="{FF2B5EF4-FFF2-40B4-BE49-F238E27FC236}">
                <a16:creationId xmlns:a16="http://schemas.microsoft.com/office/drawing/2014/main" id="{08CDA49B-27EF-5554-0E70-E8D0A9866EF4}"/>
              </a:ext>
            </a:extLst>
          </p:cNvPr>
          <p:cNvPicPr>
            <a:picLocks noChangeAspect="1"/>
          </p:cNvPicPr>
          <p:nvPr/>
        </p:nvPicPr>
        <p:blipFill>
          <a:blip r:embed="rId3"/>
          <a:stretch>
            <a:fillRect/>
          </a:stretch>
        </p:blipFill>
        <p:spPr>
          <a:xfrm>
            <a:off x="1547898" y="1034473"/>
            <a:ext cx="3024101" cy="3857889"/>
          </a:xfrm>
          <a:prstGeom prst="rect">
            <a:avLst/>
          </a:prstGeom>
        </p:spPr>
      </p:pic>
      <p:pic>
        <p:nvPicPr>
          <p:cNvPr id="3" name="Picture 2" descr="Graphical user interface, diagram, Word&#10;&#10;Description automatically generated">
            <a:extLst>
              <a:ext uri="{FF2B5EF4-FFF2-40B4-BE49-F238E27FC236}">
                <a16:creationId xmlns:a16="http://schemas.microsoft.com/office/drawing/2014/main" id="{A9AC0EF9-31B5-DBBD-72FF-6AB9D4D414B1}"/>
              </a:ext>
            </a:extLst>
          </p:cNvPr>
          <p:cNvPicPr>
            <a:picLocks noChangeAspect="1"/>
          </p:cNvPicPr>
          <p:nvPr/>
        </p:nvPicPr>
        <p:blipFill>
          <a:blip r:embed="rId3"/>
          <a:stretch>
            <a:fillRect/>
          </a:stretch>
        </p:blipFill>
        <p:spPr>
          <a:xfrm>
            <a:off x="4959582" y="1034473"/>
            <a:ext cx="3024100" cy="3958127"/>
          </a:xfrm>
          <a:prstGeom prst="rect">
            <a:avLst/>
          </a:prstGeom>
        </p:spPr>
      </p:pic>
    </p:spTree>
    <p:extLst>
      <p:ext uri="{BB962C8B-B14F-4D97-AF65-F5344CB8AC3E}">
        <p14:creationId xmlns:p14="http://schemas.microsoft.com/office/powerpoint/2010/main" val="2147808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M</a:t>
            </a:r>
            <a:r>
              <a:rPr lang="es" dirty="0"/>
              <a:t>Ô HÌNH COMPONENT Cart</a:t>
            </a:r>
            <a:endParaRPr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Diagram&#10;&#10;Description automatically generated">
            <a:extLst>
              <a:ext uri="{FF2B5EF4-FFF2-40B4-BE49-F238E27FC236}">
                <a16:creationId xmlns:a16="http://schemas.microsoft.com/office/drawing/2014/main" id="{26765E3C-F9E9-32F1-C119-D39E195D5568}"/>
              </a:ext>
            </a:extLst>
          </p:cNvPr>
          <p:cNvPicPr>
            <a:picLocks noChangeAspect="1"/>
          </p:cNvPicPr>
          <p:nvPr/>
        </p:nvPicPr>
        <p:blipFill>
          <a:blip r:embed="rId3"/>
          <a:stretch>
            <a:fillRect/>
          </a:stretch>
        </p:blipFill>
        <p:spPr>
          <a:xfrm>
            <a:off x="1588769" y="942109"/>
            <a:ext cx="3047885" cy="4118264"/>
          </a:xfrm>
          <a:prstGeom prst="rect">
            <a:avLst/>
          </a:prstGeom>
        </p:spPr>
      </p:pic>
      <p:pic>
        <p:nvPicPr>
          <p:cNvPr id="3" name="Picture 2" descr="Diagram&#10;&#10;Description automatically generated">
            <a:extLst>
              <a:ext uri="{FF2B5EF4-FFF2-40B4-BE49-F238E27FC236}">
                <a16:creationId xmlns:a16="http://schemas.microsoft.com/office/drawing/2014/main" id="{A69AFE23-A2AA-FEFE-22DE-4CDCCD81ED1A}"/>
              </a:ext>
            </a:extLst>
          </p:cNvPr>
          <p:cNvPicPr>
            <a:picLocks noChangeAspect="1"/>
          </p:cNvPicPr>
          <p:nvPr/>
        </p:nvPicPr>
        <p:blipFill>
          <a:blip r:embed="rId3"/>
          <a:stretch>
            <a:fillRect/>
          </a:stretch>
        </p:blipFill>
        <p:spPr>
          <a:xfrm>
            <a:off x="5192452" y="942109"/>
            <a:ext cx="3129511" cy="4119405"/>
          </a:xfrm>
          <a:prstGeom prst="rect">
            <a:avLst/>
          </a:prstGeom>
        </p:spPr>
      </p:pic>
    </p:spTree>
    <p:extLst>
      <p:ext uri="{BB962C8B-B14F-4D97-AF65-F5344CB8AC3E}">
        <p14:creationId xmlns:p14="http://schemas.microsoft.com/office/powerpoint/2010/main" val="645963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Customer</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Graphical user interface, application, Word&#10;&#10;Description automatically generated">
            <a:extLst>
              <a:ext uri="{FF2B5EF4-FFF2-40B4-BE49-F238E27FC236}">
                <a16:creationId xmlns:a16="http://schemas.microsoft.com/office/drawing/2014/main" id="{5658502D-D231-F353-9E38-F2C66380AAB4}"/>
              </a:ext>
            </a:extLst>
          </p:cNvPr>
          <p:cNvPicPr>
            <a:picLocks noChangeAspect="1"/>
          </p:cNvPicPr>
          <p:nvPr/>
        </p:nvPicPr>
        <p:blipFill>
          <a:blip r:embed="rId3"/>
          <a:stretch>
            <a:fillRect/>
          </a:stretch>
        </p:blipFill>
        <p:spPr>
          <a:xfrm>
            <a:off x="1330036" y="979054"/>
            <a:ext cx="3026064" cy="4053378"/>
          </a:xfrm>
          <a:prstGeom prst="rect">
            <a:avLst/>
          </a:prstGeom>
        </p:spPr>
      </p:pic>
      <p:pic>
        <p:nvPicPr>
          <p:cNvPr id="4" name="Picture 3" descr="Diagram&#10;&#10;Description automatically generated">
            <a:extLst>
              <a:ext uri="{FF2B5EF4-FFF2-40B4-BE49-F238E27FC236}">
                <a16:creationId xmlns:a16="http://schemas.microsoft.com/office/drawing/2014/main" id="{B135881D-4DF8-5738-F92B-C06631156E39}"/>
              </a:ext>
            </a:extLst>
          </p:cNvPr>
          <p:cNvPicPr>
            <a:picLocks noChangeAspect="1"/>
          </p:cNvPicPr>
          <p:nvPr/>
        </p:nvPicPr>
        <p:blipFill>
          <a:blip r:embed="rId4"/>
          <a:stretch>
            <a:fillRect/>
          </a:stretch>
        </p:blipFill>
        <p:spPr>
          <a:xfrm>
            <a:off x="4960398" y="979053"/>
            <a:ext cx="3176838" cy="4044457"/>
          </a:xfrm>
          <a:prstGeom prst="rect">
            <a:avLst/>
          </a:prstGeom>
        </p:spPr>
      </p:pic>
    </p:spTree>
    <p:extLst>
      <p:ext uri="{BB962C8B-B14F-4D97-AF65-F5344CB8AC3E}">
        <p14:creationId xmlns:p14="http://schemas.microsoft.com/office/powerpoint/2010/main" val="1472239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M</a:t>
            </a:r>
            <a:r>
              <a:rPr lang="es" dirty="0"/>
              <a:t>Ô HÌNH COMPONENT </a:t>
            </a:r>
            <a:r>
              <a:rPr lang="en-US" dirty="0"/>
              <a:t>Customer</a:t>
            </a:r>
            <a:endParaRPr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Graphical user interface, application, Word&#10;&#10;Description automatically generated">
            <a:extLst>
              <a:ext uri="{FF2B5EF4-FFF2-40B4-BE49-F238E27FC236}">
                <a16:creationId xmlns:a16="http://schemas.microsoft.com/office/drawing/2014/main" id="{B7156075-9F65-1AC1-C148-141C600796FA}"/>
              </a:ext>
            </a:extLst>
          </p:cNvPr>
          <p:cNvPicPr>
            <a:picLocks noChangeAspect="1"/>
          </p:cNvPicPr>
          <p:nvPr/>
        </p:nvPicPr>
        <p:blipFill>
          <a:blip r:embed="rId3"/>
          <a:stretch>
            <a:fillRect/>
          </a:stretch>
        </p:blipFill>
        <p:spPr>
          <a:xfrm>
            <a:off x="1554017" y="1095177"/>
            <a:ext cx="2879437" cy="3930301"/>
          </a:xfrm>
          <a:prstGeom prst="rect">
            <a:avLst/>
          </a:prstGeom>
        </p:spPr>
      </p:pic>
      <p:pic>
        <p:nvPicPr>
          <p:cNvPr id="3" name="Picture 2" descr="Graphical user interface, application, Word&#10;&#10;Description automatically generated">
            <a:extLst>
              <a:ext uri="{FF2B5EF4-FFF2-40B4-BE49-F238E27FC236}">
                <a16:creationId xmlns:a16="http://schemas.microsoft.com/office/drawing/2014/main" id="{371872F0-518A-0C87-1209-CFC3DD296E58}"/>
              </a:ext>
            </a:extLst>
          </p:cNvPr>
          <p:cNvPicPr>
            <a:picLocks noChangeAspect="1"/>
          </p:cNvPicPr>
          <p:nvPr/>
        </p:nvPicPr>
        <p:blipFill>
          <a:blip r:embed="rId4"/>
          <a:stretch>
            <a:fillRect/>
          </a:stretch>
        </p:blipFill>
        <p:spPr>
          <a:xfrm>
            <a:off x="5172824" y="1095178"/>
            <a:ext cx="2879437" cy="3930303"/>
          </a:xfrm>
          <a:prstGeom prst="rect">
            <a:avLst/>
          </a:prstGeom>
        </p:spPr>
      </p:pic>
    </p:spTree>
    <p:extLst>
      <p:ext uri="{BB962C8B-B14F-4D97-AF65-F5344CB8AC3E}">
        <p14:creationId xmlns:p14="http://schemas.microsoft.com/office/powerpoint/2010/main" val="329153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M</a:t>
            </a:r>
            <a:r>
              <a:rPr lang="es" dirty="0"/>
              <a:t>Ô HÌNH COMPONENT Login</a:t>
            </a:r>
            <a:endParaRPr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Diagram&#10;&#10;Description automatically generated">
            <a:extLst>
              <a:ext uri="{FF2B5EF4-FFF2-40B4-BE49-F238E27FC236}">
                <a16:creationId xmlns:a16="http://schemas.microsoft.com/office/drawing/2014/main" id="{5C68E7DD-DDF7-096F-1637-8D696794D9A4}"/>
              </a:ext>
            </a:extLst>
          </p:cNvPr>
          <p:cNvPicPr>
            <a:picLocks noChangeAspect="1"/>
          </p:cNvPicPr>
          <p:nvPr/>
        </p:nvPicPr>
        <p:blipFill>
          <a:blip r:embed="rId3"/>
          <a:stretch>
            <a:fillRect/>
          </a:stretch>
        </p:blipFill>
        <p:spPr>
          <a:xfrm>
            <a:off x="1751214" y="1006764"/>
            <a:ext cx="2750820" cy="3982053"/>
          </a:xfrm>
          <a:prstGeom prst="rect">
            <a:avLst/>
          </a:prstGeom>
        </p:spPr>
      </p:pic>
      <p:pic>
        <p:nvPicPr>
          <p:cNvPr id="3" name="Picture 2" descr="Diagram&#10;&#10;Description automatically generated">
            <a:extLst>
              <a:ext uri="{FF2B5EF4-FFF2-40B4-BE49-F238E27FC236}">
                <a16:creationId xmlns:a16="http://schemas.microsoft.com/office/drawing/2014/main" id="{7170204A-1021-C1EA-2706-3CEAB92BD313}"/>
              </a:ext>
            </a:extLst>
          </p:cNvPr>
          <p:cNvPicPr>
            <a:picLocks noChangeAspect="1"/>
          </p:cNvPicPr>
          <p:nvPr/>
        </p:nvPicPr>
        <p:blipFill>
          <a:blip r:embed="rId4"/>
          <a:stretch>
            <a:fillRect/>
          </a:stretch>
        </p:blipFill>
        <p:spPr>
          <a:xfrm>
            <a:off x="5394844" y="1006764"/>
            <a:ext cx="2750820" cy="3959487"/>
          </a:xfrm>
          <a:prstGeom prst="rect">
            <a:avLst/>
          </a:prstGeom>
        </p:spPr>
      </p:pic>
    </p:spTree>
    <p:extLst>
      <p:ext uri="{BB962C8B-B14F-4D97-AF65-F5344CB8AC3E}">
        <p14:creationId xmlns:p14="http://schemas.microsoft.com/office/powerpoint/2010/main" val="3395036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News</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Diagram&#10;&#10;Description automatically generated">
            <a:extLst>
              <a:ext uri="{FF2B5EF4-FFF2-40B4-BE49-F238E27FC236}">
                <a16:creationId xmlns:a16="http://schemas.microsoft.com/office/drawing/2014/main" id="{4A9F97D2-B0C0-A687-7927-6A83498CAAC8}"/>
              </a:ext>
            </a:extLst>
          </p:cNvPr>
          <p:cNvPicPr>
            <a:picLocks noChangeAspect="1"/>
          </p:cNvPicPr>
          <p:nvPr/>
        </p:nvPicPr>
        <p:blipFill>
          <a:blip r:embed="rId3"/>
          <a:stretch>
            <a:fillRect/>
          </a:stretch>
        </p:blipFill>
        <p:spPr>
          <a:xfrm>
            <a:off x="2199004" y="951344"/>
            <a:ext cx="4959177" cy="4062615"/>
          </a:xfrm>
          <a:prstGeom prst="rect">
            <a:avLst/>
          </a:prstGeom>
        </p:spPr>
      </p:pic>
    </p:spTree>
    <p:extLst>
      <p:ext uri="{BB962C8B-B14F-4D97-AF65-F5344CB8AC3E}">
        <p14:creationId xmlns:p14="http://schemas.microsoft.com/office/powerpoint/2010/main" val="517269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News</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Graphical user interface, application, Word&#10;&#10;Description automatically generated">
            <a:extLst>
              <a:ext uri="{FF2B5EF4-FFF2-40B4-BE49-F238E27FC236}">
                <a16:creationId xmlns:a16="http://schemas.microsoft.com/office/drawing/2014/main" id="{80D165D1-B8B3-1A12-BF44-4F3E4859D39D}"/>
              </a:ext>
            </a:extLst>
          </p:cNvPr>
          <p:cNvPicPr>
            <a:picLocks noChangeAspect="1"/>
          </p:cNvPicPr>
          <p:nvPr/>
        </p:nvPicPr>
        <p:blipFill>
          <a:blip r:embed="rId3"/>
          <a:stretch>
            <a:fillRect/>
          </a:stretch>
        </p:blipFill>
        <p:spPr>
          <a:xfrm>
            <a:off x="1418012" y="956337"/>
            <a:ext cx="2996969" cy="3936017"/>
          </a:xfrm>
          <a:prstGeom prst="rect">
            <a:avLst/>
          </a:prstGeom>
        </p:spPr>
      </p:pic>
      <p:pic>
        <p:nvPicPr>
          <p:cNvPr id="3" name="Picture 2" descr="Graphical user interface, diagram, application, Word&#10;&#10;Description automatically generated">
            <a:extLst>
              <a:ext uri="{FF2B5EF4-FFF2-40B4-BE49-F238E27FC236}">
                <a16:creationId xmlns:a16="http://schemas.microsoft.com/office/drawing/2014/main" id="{A7B3085F-1918-CA36-BF5E-E16B95121B46}"/>
              </a:ext>
            </a:extLst>
          </p:cNvPr>
          <p:cNvPicPr>
            <a:picLocks noChangeAspect="1"/>
          </p:cNvPicPr>
          <p:nvPr/>
        </p:nvPicPr>
        <p:blipFill>
          <a:blip r:embed="rId4"/>
          <a:stretch>
            <a:fillRect/>
          </a:stretch>
        </p:blipFill>
        <p:spPr>
          <a:xfrm>
            <a:off x="5013267" y="956337"/>
            <a:ext cx="3096259" cy="3972648"/>
          </a:xfrm>
          <a:prstGeom prst="rect">
            <a:avLst/>
          </a:prstGeom>
        </p:spPr>
      </p:pic>
    </p:spTree>
    <p:extLst>
      <p:ext uri="{BB962C8B-B14F-4D97-AF65-F5344CB8AC3E}">
        <p14:creationId xmlns:p14="http://schemas.microsoft.com/office/powerpoint/2010/main" val="1578631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News</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Graphical user interface, diagram, application, Word&#10;&#10;Description automatically generated">
            <a:extLst>
              <a:ext uri="{FF2B5EF4-FFF2-40B4-BE49-F238E27FC236}">
                <a16:creationId xmlns:a16="http://schemas.microsoft.com/office/drawing/2014/main" id="{4C5A0A15-C067-5C00-218B-7D6FEBC3CC58}"/>
              </a:ext>
            </a:extLst>
          </p:cNvPr>
          <p:cNvPicPr>
            <a:picLocks noChangeAspect="1"/>
          </p:cNvPicPr>
          <p:nvPr/>
        </p:nvPicPr>
        <p:blipFill>
          <a:blip r:embed="rId3"/>
          <a:stretch>
            <a:fillRect/>
          </a:stretch>
        </p:blipFill>
        <p:spPr>
          <a:xfrm>
            <a:off x="1408776" y="977299"/>
            <a:ext cx="3163224" cy="3915063"/>
          </a:xfrm>
          <a:prstGeom prst="rect">
            <a:avLst/>
          </a:prstGeom>
        </p:spPr>
      </p:pic>
      <p:pic>
        <p:nvPicPr>
          <p:cNvPr id="3" name="Picture 2" descr="Graphical user interface, application, Word&#10;&#10;Description automatically generated">
            <a:extLst>
              <a:ext uri="{FF2B5EF4-FFF2-40B4-BE49-F238E27FC236}">
                <a16:creationId xmlns:a16="http://schemas.microsoft.com/office/drawing/2014/main" id="{5E00815C-D70A-8EEB-31FA-D20FE7A1C93F}"/>
              </a:ext>
            </a:extLst>
          </p:cNvPr>
          <p:cNvPicPr>
            <a:picLocks noChangeAspect="1"/>
          </p:cNvPicPr>
          <p:nvPr/>
        </p:nvPicPr>
        <p:blipFill>
          <a:blip r:embed="rId4"/>
          <a:stretch>
            <a:fillRect/>
          </a:stretch>
        </p:blipFill>
        <p:spPr>
          <a:xfrm>
            <a:off x="5104129" y="977300"/>
            <a:ext cx="3163223" cy="3915062"/>
          </a:xfrm>
          <a:prstGeom prst="rect">
            <a:avLst/>
          </a:prstGeom>
        </p:spPr>
      </p:pic>
    </p:spTree>
    <p:extLst>
      <p:ext uri="{BB962C8B-B14F-4D97-AF65-F5344CB8AC3E}">
        <p14:creationId xmlns:p14="http://schemas.microsoft.com/office/powerpoint/2010/main" val="4226402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Product</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Diagram&#10;&#10;Description automatically generated">
            <a:extLst>
              <a:ext uri="{FF2B5EF4-FFF2-40B4-BE49-F238E27FC236}">
                <a16:creationId xmlns:a16="http://schemas.microsoft.com/office/drawing/2014/main" id="{5C180E0E-7754-7397-5A39-BD14A73C9395}"/>
              </a:ext>
            </a:extLst>
          </p:cNvPr>
          <p:cNvPicPr>
            <a:picLocks noChangeAspect="1"/>
          </p:cNvPicPr>
          <p:nvPr/>
        </p:nvPicPr>
        <p:blipFill>
          <a:blip r:embed="rId3"/>
          <a:stretch>
            <a:fillRect/>
          </a:stretch>
        </p:blipFill>
        <p:spPr>
          <a:xfrm>
            <a:off x="2182495" y="951345"/>
            <a:ext cx="5151178" cy="4015393"/>
          </a:xfrm>
          <a:prstGeom prst="rect">
            <a:avLst/>
          </a:prstGeom>
        </p:spPr>
      </p:pic>
    </p:spTree>
    <p:extLst>
      <p:ext uri="{BB962C8B-B14F-4D97-AF65-F5344CB8AC3E}">
        <p14:creationId xmlns:p14="http://schemas.microsoft.com/office/powerpoint/2010/main" val="202771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Product</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Graphical user interface, diagram, application&#10;&#10;Description automatically generated">
            <a:extLst>
              <a:ext uri="{FF2B5EF4-FFF2-40B4-BE49-F238E27FC236}">
                <a16:creationId xmlns:a16="http://schemas.microsoft.com/office/drawing/2014/main" id="{ED9CB4B9-804D-08B2-5D02-FAEAEEA27A9B}"/>
              </a:ext>
            </a:extLst>
          </p:cNvPr>
          <p:cNvPicPr>
            <a:picLocks noChangeAspect="1"/>
          </p:cNvPicPr>
          <p:nvPr/>
        </p:nvPicPr>
        <p:blipFill>
          <a:blip r:embed="rId3"/>
          <a:stretch>
            <a:fillRect/>
          </a:stretch>
        </p:blipFill>
        <p:spPr>
          <a:xfrm>
            <a:off x="1073496" y="1087787"/>
            <a:ext cx="3162464" cy="3973738"/>
          </a:xfrm>
          <a:prstGeom prst="rect">
            <a:avLst/>
          </a:prstGeom>
        </p:spPr>
      </p:pic>
      <p:pic>
        <p:nvPicPr>
          <p:cNvPr id="3" name="Picture 2" descr="Graphical user interface, diagram, application&#10;&#10;Description automatically generated">
            <a:extLst>
              <a:ext uri="{FF2B5EF4-FFF2-40B4-BE49-F238E27FC236}">
                <a16:creationId xmlns:a16="http://schemas.microsoft.com/office/drawing/2014/main" id="{27C8F6A9-A33A-FA7E-A731-232F16C90093}"/>
              </a:ext>
            </a:extLst>
          </p:cNvPr>
          <p:cNvPicPr>
            <a:picLocks noChangeAspect="1"/>
          </p:cNvPicPr>
          <p:nvPr/>
        </p:nvPicPr>
        <p:blipFill>
          <a:blip r:embed="rId3"/>
          <a:stretch>
            <a:fillRect/>
          </a:stretch>
        </p:blipFill>
        <p:spPr>
          <a:xfrm>
            <a:off x="4665373" y="1087787"/>
            <a:ext cx="3208251" cy="3973738"/>
          </a:xfrm>
          <a:prstGeom prst="rect">
            <a:avLst/>
          </a:prstGeom>
        </p:spPr>
      </p:pic>
    </p:spTree>
    <p:extLst>
      <p:ext uri="{BB962C8B-B14F-4D97-AF65-F5344CB8AC3E}">
        <p14:creationId xmlns:p14="http://schemas.microsoft.com/office/powerpoint/2010/main" val="146647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THÀNH VIÊN </a:t>
            </a:r>
            <a:endParaRPr dirty="0"/>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2" name="Google Shape;232;p23"/>
          <p:cNvSpPr txBox="1">
            <a:spLocks noGrp="1"/>
          </p:cNvSpPr>
          <p:nvPr>
            <p:ph type="ctrTitle" idx="17"/>
          </p:nvPr>
        </p:nvSpPr>
        <p:spPr>
          <a:xfrm>
            <a:off x="684375" y="3679862"/>
            <a:ext cx="2076000" cy="196200"/>
          </a:xfrm>
          <a:prstGeom prst="rect">
            <a:avLst/>
          </a:prstGeom>
        </p:spPr>
        <p:txBody>
          <a:bodyPr spcFirstLastPara="1" wrap="square" lIns="91425" tIns="91425" rIns="91425" bIns="91425" anchor="b" anchorCtr="0">
            <a:noAutofit/>
          </a:bodyPr>
          <a:lstStyle/>
          <a:p>
            <a:br>
              <a:rPr lang="vi-VN" altLang="en-US" sz="1200" dirty="0"/>
            </a:br>
            <a:r>
              <a:rPr lang="vi-VN" altLang="en-US" sz="1200" dirty="0"/>
              <a:t>		    </a:t>
            </a:r>
            <a:r>
              <a:rPr lang="en-US" altLang="en-US" sz="1200" dirty="0"/>
              <a:t>    </a:t>
            </a:r>
            <a:r>
              <a:rPr lang="en-US" altLang="en-US" sz="1200" dirty="0" err="1"/>
              <a:t>Nguyễn</a:t>
            </a:r>
            <a:r>
              <a:rPr lang="en-US" altLang="en-US" sz="1200" dirty="0"/>
              <a:t> </a:t>
            </a:r>
            <a:r>
              <a:rPr lang="en-US" altLang="en-US" sz="1200" dirty="0" err="1"/>
              <a:t>Văn</a:t>
            </a:r>
            <a:r>
              <a:rPr lang="en-US" altLang="en-US" sz="1200" dirty="0"/>
              <a:t> </a:t>
            </a:r>
            <a:r>
              <a:rPr lang="en-US" altLang="en-US" sz="1200" dirty="0" err="1"/>
              <a:t>Hào</a:t>
            </a:r>
            <a:br>
              <a:rPr lang="vi-VN" altLang="en-US" sz="1200" dirty="0"/>
            </a:br>
            <a:r>
              <a:rPr lang="vi-VN" altLang="en-US" sz="1200" dirty="0"/>
              <a:t>		    </a:t>
            </a:r>
            <a:r>
              <a:rPr lang="en-US" altLang="en-US" sz="1200" dirty="0"/>
              <a:t>    </a:t>
            </a:r>
            <a:br>
              <a:rPr lang="vi-VN" altLang="en-US" sz="1200" dirty="0"/>
            </a:br>
            <a:r>
              <a:rPr lang="vi-VN" altLang="en-US" sz="1200" dirty="0"/>
              <a:t>		    </a:t>
            </a:r>
            <a:r>
              <a:rPr lang="en-US" altLang="en-US" sz="1200" dirty="0"/>
              <a:t>   </a:t>
            </a:r>
            <a:br>
              <a:rPr lang="vi-VN" altLang="en-US" sz="1200" dirty="0"/>
            </a:br>
            <a:endParaRPr dirty="0"/>
          </a:p>
        </p:txBody>
      </p:sp>
      <p:sp>
        <p:nvSpPr>
          <p:cNvPr id="233" name="Google Shape;233;p23"/>
          <p:cNvSpPr txBox="1">
            <a:spLocks noGrp="1"/>
          </p:cNvSpPr>
          <p:nvPr>
            <p:ph type="ctrTitle" idx="18"/>
          </p:nvPr>
        </p:nvSpPr>
        <p:spPr>
          <a:xfrm>
            <a:off x="626925" y="39980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altLang="en-US" sz="1200" dirty="0" err="1"/>
              <a:t>Đào</a:t>
            </a:r>
            <a:r>
              <a:rPr lang="en-US" altLang="en-US" sz="1200" dirty="0"/>
              <a:t> Anh </a:t>
            </a:r>
            <a:r>
              <a:rPr lang="en-US" altLang="en-US" sz="1200" dirty="0" err="1"/>
              <a:t>Huy</a:t>
            </a:r>
            <a:endParaRPr dirty="0"/>
          </a:p>
        </p:txBody>
      </p:sp>
      <p:sp>
        <p:nvSpPr>
          <p:cNvPr id="234" name="Google Shape;234;p23"/>
          <p:cNvSpPr txBox="1">
            <a:spLocks noGrp="1"/>
          </p:cNvSpPr>
          <p:nvPr>
            <p:ph type="ctrTitle" idx="19"/>
          </p:nvPr>
        </p:nvSpPr>
        <p:spPr>
          <a:xfrm>
            <a:off x="6424513" y="2158525"/>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altLang="en-US" sz="1200" dirty="0" err="1"/>
              <a:t>Nguyễn</a:t>
            </a:r>
            <a:r>
              <a:rPr lang="en-US" altLang="en-US" sz="1200" dirty="0"/>
              <a:t> </a:t>
            </a:r>
            <a:r>
              <a:rPr lang="en-US" altLang="en-US" sz="1200" dirty="0" err="1"/>
              <a:t>Công</a:t>
            </a:r>
            <a:r>
              <a:rPr lang="en-US" altLang="en-US" sz="1200" dirty="0"/>
              <a:t> </a:t>
            </a:r>
            <a:r>
              <a:rPr lang="en-US" altLang="en-US" sz="1200" dirty="0" err="1"/>
              <a:t>Đạt</a:t>
            </a:r>
            <a:endParaRPr dirty="0"/>
          </a:p>
        </p:txBody>
      </p:sp>
      <p:sp>
        <p:nvSpPr>
          <p:cNvPr id="235" name="Google Shape;235;p23"/>
          <p:cNvSpPr txBox="1">
            <a:spLocks noGrp="1"/>
          </p:cNvSpPr>
          <p:nvPr>
            <p:ph type="ctrTitle" idx="20"/>
          </p:nvPr>
        </p:nvSpPr>
        <p:spPr>
          <a:xfrm>
            <a:off x="6446368" y="3083967"/>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altLang="en-US" sz="1200" dirty="0"/>
              <a:t> </a:t>
            </a:r>
            <a:r>
              <a:rPr lang="en-US" altLang="en-US" sz="1200" dirty="0" err="1"/>
              <a:t>Nguyễn</a:t>
            </a:r>
            <a:r>
              <a:rPr lang="en-US" altLang="en-US" sz="1200" dirty="0"/>
              <a:t> Quang </a:t>
            </a:r>
            <a:r>
              <a:rPr lang="en-US" altLang="en-US" sz="1200" dirty="0" err="1"/>
              <a:t>Phú</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5" name="Title 4">
            <a:extLst>
              <a:ext uri="{FF2B5EF4-FFF2-40B4-BE49-F238E27FC236}">
                <a16:creationId xmlns:a16="http://schemas.microsoft.com/office/drawing/2014/main" id="{38D92959-7B32-D463-4E95-229367EB93DC}"/>
              </a:ext>
            </a:extLst>
          </p:cNvPr>
          <p:cNvSpPr>
            <a:spLocks noGrp="1"/>
          </p:cNvSpPr>
          <p:nvPr>
            <p:ph type="ctrTitle" idx="16"/>
          </p:nvPr>
        </p:nvSpPr>
        <p:spPr>
          <a:xfrm>
            <a:off x="619143" y="2214137"/>
            <a:ext cx="2076000" cy="196200"/>
          </a:xfrm>
        </p:spPr>
        <p:txBody>
          <a:bodyPr/>
          <a:lstStyle/>
          <a:p>
            <a:r>
              <a:rPr lang="en-US" altLang="en-US" sz="1200" dirty="0" err="1"/>
              <a:t>Nguyễn</a:t>
            </a:r>
            <a:r>
              <a:rPr lang="en-US" altLang="en-US" sz="1200" dirty="0"/>
              <a:t> </a:t>
            </a:r>
            <a:r>
              <a:rPr lang="en-US" altLang="en-US" sz="1200" dirty="0" err="1"/>
              <a:t>Văn</a:t>
            </a:r>
            <a:r>
              <a:rPr lang="en-US" altLang="en-US" sz="1200" dirty="0"/>
              <a:t> </a:t>
            </a:r>
            <a:r>
              <a:rPr lang="en-US" altLang="en-US" sz="1200" dirty="0" err="1"/>
              <a:t>Đông</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Product</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Graphical user interface, diagram, application&#10;&#10;Description automatically generated">
            <a:extLst>
              <a:ext uri="{FF2B5EF4-FFF2-40B4-BE49-F238E27FC236}">
                <a16:creationId xmlns:a16="http://schemas.microsoft.com/office/drawing/2014/main" id="{C30871EF-499E-B3BE-C404-93EF77645F25}"/>
              </a:ext>
            </a:extLst>
          </p:cNvPr>
          <p:cNvPicPr>
            <a:picLocks noChangeAspect="1"/>
          </p:cNvPicPr>
          <p:nvPr/>
        </p:nvPicPr>
        <p:blipFill>
          <a:blip r:embed="rId3"/>
          <a:stretch>
            <a:fillRect/>
          </a:stretch>
        </p:blipFill>
        <p:spPr>
          <a:xfrm>
            <a:off x="1146924" y="1052945"/>
            <a:ext cx="2972493" cy="3934691"/>
          </a:xfrm>
          <a:prstGeom prst="rect">
            <a:avLst/>
          </a:prstGeom>
        </p:spPr>
      </p:pic>
      <p:pic>
        <p:nvPicPr>
          <p:cNvPr id="3" name="Picture 2" descr="Graphical user interface, diagram, application&#10;&#10;Description automatically generated">
            <a:extLst>
              <a:ext uri="{FF2B5EF4-FFF2-40B4-BE49-F238E27FC236}">
                <a16:creationId xmlns:a16="http://schemas.microsoft.com/office/drawing/2014/main" id="{F627CDF7-74DE-8F01-4447-09987357C9AF}"/>
              </a:ext>
            </a:extLst>
          </p:cNvPr>
          <p:cNvPicPr>
            <a:picLocks noChangeAspect="1"/>
          </p:cNvPicPr>
          <p:nvPr/>
        </p:nvPicPr>
        <p:blipFill>
          <a:blip r:embed="rId3"/>
          <a:stretch>
            <a:fillRect/>
          </a:stretch>
        </p:blipFill>
        <p:spPr>
          <a:xfrm>
            <a:off x="4608943" y="1101091"/>
            <a:ext cx="3288147" cy="3886545"/>
          </a:xfrm>
          <a:prstGeom prst="rect">
            <a:avLst/>
          </a:prstGeom>
        </p:spPr>
      </p:pic>
    </p:spTree>
    <p:extLst>
      <p:ext uri="{BB962C8B-B14F-4D97-AF65-F5344CB8AC3E}">
        <p14:creationId xmlns:p14="http://schemas.microsoft.com/office/powerpoint/2010/main" val="1012019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Slider</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Diagram&#10;&#10;Description automatically generated">
            <a:extLst>
              <a:ext uri="{FF2B5EF4-FFF2-40B4-BE49-F238E27FC236}">
                <a16:creationId xmlns:a16="http://schemas.microsoft.com/office/drawing/2014/main" id="{7C44E874-3073-BA9A-62D6-DA7FBF98E1BB}"/>
              </a:ext>
            </a:extLst>
          </p:cNvPr>
          <p:cNvPicPr>
            <a:picLocks noChangeAspect="1"/>
          </p:cNvPicPr>
          <p:nvPr/>
        </p:nvPicPr>
        <p:blipFill>
          <a:blip r:embed="rId3"/>
          <a:stretch>
            <a:fillRect/>
          </a:stretch>
        </p:blipFill>
        <p:spPr>
          <a:xfrm>
            <a:off x="2017365" y="857738"/>
            <a:ext cx="4845253" cy="4063486"/>
          </a:xfrm>
          <a:prstGeom prst="rect">
            <a:avLst/>
          </a:prstGeom>
        </p:spPr>
      </p:pic>
    </p:spTree>
    <p:extLst>
      <p:ext uri="{BB962C8B-B14F-4D97-AF65-F5344CB8AC3E}">
        <p14:creationId xmlns:p14="http://schemas.microsoft.com/office/powerpoint/2010/main" val="3167895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Slider</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Graphical user interface, application, Word&#10;&#10;Description automatically generated">
            <a:extLst>
              <a:ext uri="{FF2B5EF4-FFF2-40B4-BE49-F238E27FC236}">
                <a16:creationId xmlns:a16="http://schemas.microsoft.com/office/drawing/2014/main" id="{13DD7B58-0EDF-308F-6C7A-B73EC9479053}"/>
              </a:ext>
            </a:extLst>
          </p:cNvPr>
          <p:cNvPicPr>
            <a:picLocks noChangeAspect="1"/>
          </p:cNvPicPr>
          <p:nvPr/>
        </p:nvPicPr>
        <p:blipFill>
          <a:blip r:embed="rId3"/>
          <a:stretch>
            <a:fillRect/>
          </a:stretch>
        </p:blipFill>
        <p:spPr>
          <a:xfrm>
            <a:off x="1496724" y="988151"/>
            <a:ext cx="3057813" cy="4005811"/>
          </a:xfrm>
          <a:prstGeom prst="rect">
            <a:avLst/>
          </a:prstGeom>
        </p:spPr>
      </p:pic>
      <p:pic>
        <p:nvPicPr>
          <p:cNvPr id="3" name="Picture 2" descr="Graphical user interface, diagram, application, Word&#10;&#10;Description automatically generated">
            <a:extLst>
              <a:ext uri="{FF2B5EF4-FFF2-40B4-BE49-F238E27FC236}">
                <a16:creationId xmlns:a16="http://schemas.microsoft.com/office/drawing/2014/main" id="{415B51F1-AFB1-C8A6-0770-EFD47A9C2F55}"/>
              </a:ext>
            </a:extLst>
          </p:cNvPr>
          <p:cNvPicPr>
            <a:picLocks noChangeAspect="1"/>
          </p:cNvPicPr>
          <p:nvPr/>
        </p:nvPicPr>
        <p:blipFill>
          <a:blip r:embed="rId4"/>
          <a:stretch>
            <a:fillRect/>
          </a:stretch>
        </p:blipFill>
        <p:spPr>
          <a:xfrm>
            <a:off x="4840777" y="988151"/>
            <a:ext cx="3057813" cy="4079702"/>
          </a:xfrm>
          <a:prstGeom prst="rect">
            <a:avLst/>
          </a:prstGeom>
        </p:spPr>
      </p:pic>
    </p:spTree>
    <p:extLst>
      <p:ext uri="{BB962C8B-B14F-4D97-AF65-F5344CB8AC3E}">
        <p14:creationId xmlns:p14="http://schemas.microsoft.com/office/powerpoint/2010/main" val="340462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M</a:t>
            </a:r>
            <a:r>
              <a:rPr lang="en-US" dirty="0"/>
              <a:t>Ô HÌNH COMPONENT Slider</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Picture 1" descr="Graphical user interface, application, Word&#10;&#10;Description automatically generated">
            <a:extLst>
              <a:ext uri="{FF2B5EF4-FFF2-40B4-BE49-F238E27FC236}">
                <a16:creationId xmlns:a16="http://schemas.microsoft.com/office/drawing/2014/main" id="{D9C1F7B0-B68B-5A30-FF98-D40E802BE824}"/>
              </a:ext>
            </a:extLst>
          </p:cNvPr>
          <p:cNvPicPr>
            <a:picLocks noChangeAspect="1"/>
          </p:cNvPicPr>
          <p:nvPr/>
        </p:nvPicPr>
        <p:blipFill>
          <a:blip r:embed="rId3"/>
          <a:stretch>
            <a:fillRect/>
          </a:stretch>
        </p:blipFill>
        <p:spPr>
          <a:xfrm>
            <a:off x="1432905" y="942110"/>
            <a:ext cx="3019021" cy="4135579"/>
          </a:xfrm>
          <a:prstGeom prst="rect">
            <a:avLst/>
          </a:prstGeom>
        </p:spPr>
      </p:pic>
      <p:pic>
        <p:nvPicPr>
          <p:cNvPr id="3" name="Picture 2" descr="Graphical user interface, application, Word&#10;&#10;Description automatically generated">
            <a:extLst>
              <a:ext uri="{FF2B5EF4-FFF2-40B4-BE49-F238E27FC236}">
                <a16:creationId xmlns:a16="http://schemas.microsoft.com/office/drawing/2014/main" id="{CC181F29-C616-9A3D-9881-18A781D2D104}"/>
              </a:ext>
            </a:extLst>
          </p:cNvPr>
          <p:cNvPicPr>
            <a:picLocks noChangeAspect="1"/>
          </p:cNvPicPr>
          <p:nvPr/>
        </p:nvPicPr>
        <p:blipFill>
          <a:blip r:embed="rId4"/>
          <a:stretch>
            <a:fillRect/>
          </a:stretch>
        </p:blipFill>
        <p:spPr>
          <a:xfrm>
            <a:off x="4967894" y="942110"/>
            <a:ext cx="3019021" cy="4133972"/>
          </a:xfrm>
          <a:prstGeom prst="rect">
            <a:avLst/>
          </a:prstGeom>
        </p:spPr>
      </p:pic>
    </p:spTree>
    <p:extLst>
      <p:ext uri="{BB962C8B-B14F-4D97-AF65-F5344CB8AC3E}">
        <p14:creationId xmlns:p14="http://schemas.microsoft.com/office/powerpoint/2010/main" val="111443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CODE </a:t>
            </a:r>
            <a:r>
              <a:rPr lang="vi-VN" dirty="0">
                <a:solidFill>
                  <a:srgbClr val="FFFFFF"/>
                </a:solidFill>
              </a:rPr>
              <a:t>(sơ đồ </a:t>
            </a:r>
            <a:r>
              <a:rPr lang="vi-VN" dirty="0" err="1">
                <a:solidFill>
                  <a:srgbClr val="FFFFFF"/>
                </a:solidFill>
              </a:rPr>
              <a:t>Sequence</a:t>
            </a:r>
            <a:r>
              <a:rPr lang="vi-VN" dirty="0">
                <a:solidFill>
                  <a:srgbClr val="FFFFFF"/>
                </a:solidFill>
              </a:rPr>
              <a:t> )</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D9608678-7DF2-BF9D-6F27-8164C1D5FAE6}"/>
              </a:ext>
            </a:extLst>
          </p:cNvPr>
          <p:cNvSpPr txBox="1"/>
          <p:nvPr/>
        </p:nvSpPr>
        <p:spPr>
          <a:xfrm>
            <a:off x="1371600" y="857738"/>
            <a:ext cx="4572000" cy="307777"/>
          </a:xfrm>
          <a:prstGeom prst="rect">
            <a:avLst/>
          </a:prstGeom>
          <a:noFill/>
        </p:spPr>
        <p:txBody>
          <a:bodyPr wrap="square">
            <a:spAutoFit/>
          </a:bodyPr>
          <a:lstStyle/>
          <a:p>
            <a:r>
              <a:rPr lang="en-US" dirty="0">
                <a:solidFill>
                  <a:schemeClr val="bg1"/>
                </a:solidFill>
              </a:rPr>
              <a:t>Add to cart:</a:t>
            </a:r>
          </a:p>
        </p:txBody>
      </p:sp>
      <p:sp>
        <p:nvSpPr>
          <p:cNvPr id="9" name="Rectangle: Single Corner Snipped 8">
            <a:extLst>
              <a:ext uri="{FF2B5EF4-FFF2-40B4-BE49-F238E27FC236}">
                <a16:creationId xmlns:a16="http://schemas.microsoft.com/office/drawing/2014/main" id="{17CBD71F-0A86-6D84-9015-810E4C6147E5}"/>
              </a:ext>
            </a:extLst>
          </p:cNvPr>
          <p:cNvSpPr/>
          <p:nvPr/>
        </p:nvSpPr>
        <p:spPr>
          <a:xfrm>
            <a:off x="929411" y="1165515"/>
            <a:ext cx="7814063" cy="3813809"/>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rtl="0" fontAlgn="t">
              <a:spcBef>
                <a:spcPts val="0"/>
              </a:spcBef>
              <a:spcAft>
                <a:spcPts val="0"/>
              </a:spcAft>
            </a:pPr>
            <a:endParaRPr lang="en-US" sz="1800" b="0" i="0" u="none" strike="noStrike">
              <a:effectLst/>
              <a:latin typeface="Arial" panose="020B0604020202020204" pitchFamily="34" charset="0"/>
            </a:endParaRPr>
          </a:p>
        </p:txBody>
      </p:sp>
      <p:pic>
        <p:nvPicPr>
          <p:cNvPr id="11" name="Picture 10">
            <a:extLst>
              <a:ext uri="{FF2B5EF4-FFF2-40B4-BE49-F238E27FC236}">
                <a16:creationId xmlns:a16="http://schemas.microsoft.com/office/drawing/2014/main" id="{A223E5D3-F593-DD3A-0F4E-84F89C8C5102}"/>
              </a:ext>
            </a:extLst>
          </p:cNvPr>
          <p:cNvPicPr>
            <a:picLocks noChangeAspect="1"/>
          </p:cNvPicPr>
          <p:nvPr/>
        </p:nvPicPr>
        <p:blipFill>
          <a:blip r:embed="rId3"/>
          <a:stretch>
            <a:fillRect/>
          </a:stretch>
        </p:blipFill>
        <p:spPr>
          <a:xfrm>
            <a:off x="1371600" y="1366982"/>
            <a:ext cx="6543964" cy="3452668"/>
          </a:xfrm>
          <a:prstGeom prst="rect">
            <a:avLst/>
          </a:prstGeom>
        </p:spPr>
      </p:pic>
    </p:spTree>
    <p:extLst>
      <p:ext uri="{BB962C8B-B14F-4D97-AF65-F5344CB8AC3E}">
        <p14:creationId xmlns:p14="http://schemas.microsoft.com/office/powerpoint/2010/main" val="4111900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CODE </a:t>
            </a:r>
            <a:r>
              <a:rPr lang="vi-VN" dirty="0">
                <a:solidFill>
                  <a:srgbClr val="FFFFFF"/>
                </a:solidFill>
              </a:rPr>
              <a:t>(sơ đồ </a:t>
            </a:r>
            <a:r>
              <a:rPr lang="vi-VN" dirty="0" err="1">
                <a:solidFill>
                  <a:srgbClr val="FFFFFF"/>
                </a:solidFill>
              </a:rPr>
              <a:t>Sequence</a:t>
            </a:r>
            <a:r>
              <a:rPr lang="vi-VN" dirty="0">
                <a:solidFill>
                  <a:srgbClr val="FFFFFF"/>
                </a:solidFill>
              </a:rPr>
              <a:t> )</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D9608678-7DF2-BF9D-6F27-8164C1D5FAE6}"/>
              </a:ext>
            </a:extLst>
          </p:cNvPr>
          <p:cNvSpPr txBox="1"/>
          <p:nvPr/>
        </p:nvSpPr>
        <p:spPr>
          <a:xfrm>
            <a:off x="1371600" y="857738"/>
            <a:ext cx="4572000" cy="307777"/>
          </a:xfrm>
          <a:prstGeom prst="rect">
            <a:avLst/>
          </a:prstGeom>
          <a:noFill/>
        </p:spPr>
        <p:txBody>
          <a:bodyPr wrap="square">
            <a:spAutoFit/>
          </a:bodyPr>
          <a:lstStyle/>
          <a:p>
            <a:r>
              <a:rPr lang="en-US" dirty="0">
                <a:solidFill>
                  <a:schemeClr val="bg1"/>
                </a:solidFill>
              </a:rPr>
              <a:t>Login:</a:t>
            </a:r>
          </a:p>
        </p:txBody>
      </p:sp>
      <p:sp>
        <p:nvSpPr>
          <p:cNvPr id="9" name="Rectangle: Single Corner Snipped 8">
            <a:extLst>
              <a:ext uri="{FF2B5EF4-FFF2-40B4-BE49-F238E27FC236}">
                <a16:creationId xmlns:a16="http://schemas.microsoft.com/office/drawing/2014/main" id="{17CBD71F-0A86-6D84-9015-810E4C6147E5}"/>
              </a:ext>
            </a:extLst>
          </p:cNvPr>
          <p:cNvSpPr/>
          <p:nvPr/>
        </p:nvSpPr>
        <p:spPr>
          <a:xfrm>
            <a:off x="929411" y="1165515"/>
            <a:ext cx="7814063" cy="3813809"/>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rtl="0" fontAlgn="t">
              <a:spcBef>
                <a:spcPts val="0"/>
              </a:spcBef>
              <a:spcAft>
                <a:spcPts val="0"/>
              </a:spcAft>
            </a:pPr>
            <a:endParaRPr lang="en-US" sz="1800" b="0" i="0" u="none" strike="noStrike">
              <a:effectLst/>
              <a:latin typeface="Arial" panose="020B0604020202020204" pitchFamily="34" charset="0"/>
            </a:endParaRPr>
          </a:p>
        </p:txBody>
      </p:sp>
      <p:pic>
        <p:nvPicPr>
          <p:cNvPr id="2" name="Picture 1" descr="A screenshot of a computer&#10;&#10;Description automatically generated with medium confidence">
            <a:extLst>
              <a:ext uri="{FF2B5EF4-FFF2-40B4-BE49-F238E27FC236}">
                <a16:creationId xmlns:a16="http://schemas.microsoft.com/office/drawing/2014/main" id="{88DEFD27-8547-75EB-1433-95544A8C654E}"/>
              </a:ext>
            </a:extLst>
          </p:cNvPr>
          <p:cNvPicPr>
            <a:picLocks noChangeAspect="1"/>
          </p:cNvPicPr>
          <p:nvPr/>
        </p:nvPicPr>
        <p:blipFill>
          <a:blip r:embed="rId3"/>
          <a:stretch>
            <a:fillRect/>
          </a:stretch>
        </p:blipFill>
        <p:spPr>
          <a:xfrm>
            <a:off x="1089892" y="1248641"/>
            <a:ext cx="7352144" cy="3810000"/>
          </a:xfrm>
          <a:prstGeom prst="rect">
            <a:avLst/>
          </a:prstGeom>
        </p:spPr>
      </p:pic>
    </p:spTree>
    <p:extLst>
      <p:ext uri="{BB962C8B-B14F-4D97-AF65-F5344CB8AC3E}">
        <p14:creationId xmlns:p14="http://schemas.microsoft.com/office/powerpoint/2010/main" val="1936479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CODE </a:t>
            </a:r>
            <a:r>
              <a:rPr lang="vi-VN" dirty="0">
                <a:solidFill>
                  <a:srgbClr val="FFFFFF"/>
                </a:solidFill>
              </a:rPr>
              <a:t>(sơ đồ </a:t>
            </a:r>
            <a:r>
              <a:rPr lang="vi-VN" dirty="0" err="1">
                <a:solidFill>
                  <a:srgbClr val="FFFFFF"/>
                </a:solidFill>
              </a:rPr>
              <a:t>Sequence</a:t>
            </a:r>
            <a:r>
              <a:rPr lang="vi-VN" dirty="0">
                <a:solidFill>
                  <a:srgbClr val="FFFFFF"/>
                </a:solidFill>
              </a:rPr>
              <a:t> )</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D9608678-7DF2-BF9D-6F27-8164C1D5FAE6}"/>
              </a:ext>
            </a:extLst>
          </p:cNvPr>
          <p:cNvSpPr txBox="1"/>
          <p:nvPr/>
        </p:nvSpPr>
        <p:spPr>
          <a:xfrm>
            <a:off x="1371600" y="857738"/>
            <a:ext cx="4572000" cy="307777"/>
          </a:xfrm>
          <a:prstGeom prst="rect">
            <a:avLst/>
          </a:prstGeom>
          <a:noFill/>
        </p:spPr>
        <p:txBody>
          <a:bodyPr wrap="square">
            <a:spAutoFit/>
          </a:bodyPr>
          <a:lstStyle/>
          <a:p>
            <a:r>
              <a:rPr lang="en-US" dirty="0">
                <a:solidFill>
                  <a:schemeClr val="bg1"/>
                </a:solidFill>
              </a:rPr>
              <a:t>Order:</a:t>
            </a:r>
          </a:p>
        </p:txBody>
      </p:sp>
      <p:sp>
        <p:nvSpPr>
          <p:cNvPr id="9" name="Rectangle: Single Corner Snipped 8">
            <a:extLst>
              <a:ext uri="{FF2B5EF4-FFF2-40B4-BE49-F238E27FC236}">
                <a16:creationId xmlns:a16="http://schemas.microsoft.com/office/drawing/2014/main" id="{17CBD71F-0A86-6D84-9015-810E4C6147E5}"/>
              </a:ext>
            </a:extLst>
          </p:cNvPr>
          <p:cNvSpPr/>
          <p:nvPr/>
        </p:nvSpPr>
        <p:spPr>
          <a:xfrm>
            <a:off x="929411" y="1165515"/>
            <a:ext cx="7814063" cy="3813809"/>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rtl="0" fontAlgn="t">
              <a:spcBef>
                <a:spcPts val="0"/>
              </a:spcBef>
              <a:spcAft>
                <a:spcPts val="0"/>
              </a:spcAft>
            </a:pPr>
            <a:endParaRPr lang="en-US" sz="1800" b="0" i="0" u="none" strike="noStrike">
              <a:effectLst/>
              <a:latin typeface="Arial" panose="020B0604020202020204" pitchFamily="34" charset="0"/>
            </a:endParaRPr>
          </a:p>
        </p:txBody>
      </p:sp>
      <p:pic>
        <p:nvPicPr>
          <p:cNvPr id="2" name="Picture 1" descr="A screenshot of a computer&#10;&#10;Description automatically generated with medium confidence">
            <a:extLst>
              <a:ext uri="{FF2B5EF4-FFF2-40B4-BE49-F238E27FC236}">
                <a16:creationId xmlns:a16="http://schemas.microsoft.com/office/drawing/2014/main" id="{5BEF5D8F-54A1-A061-5DD2-696039039CC3}"/>
              </a:ext>
            </a:extLst>
          </p:cNvPr>
          <p:cNvPicPr>
            <a:picLocks noChangeAspect="1"/>
          </p:cNvPicPr>
          <p:nvPr/>
        </p:nvPicPr>
        <p:blipFill>
          <a:blip r:embed="rId3"/>
          <a:stretch>
            <a:fillRect/>
          </a:stretch>
        </p:blipFill>
        <p:spPr>
          <a:xfrm>
            <a:off x="1154546" y="1357744"/>
            <a:ext cx="7370618" cy="3705745"/>
          </a:xfrm>
          <a:prstGeom prst="rect">
            <a:avLst/>
          </a:prstGeom>
        </p:spPr>
      </p:pic>
    </p:spTree>
    <p:extLst>
      <p:ext uri="{BB962C8B-B14F-4D97-AF65-F5344CB8AC3E}">
        <p14:creationId xmlns:p14="http://schemas.microsoft.com/office/powerpoint/2010/main" val="233658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CODE </a:t>
            </a:r>
            <a:r>
              <a:rPr lang="vi-VN" dirty="0">
                <a:solidFill>
                  <a:srgbClr val="FFFFFF"/>
                </a:solidFill>
              </a:rPr>
              <a:t>(sơ đồ </a:t>
            </a:r>
            <a:r>
              <a:rPr lang="vi-VN" dirty="0" err="1">
                <a:solidFill>
                  <a:srgbClr val="FFFFFF"/>
                </a:solidFill>
              </a:rPr>
              <a:t>Sequence</a:t>
            </a:r>
            <a:r>
              <a:rPr lang="vi-VN" dirty="0">
                <a:solidFill>
                  <a:srgbClr val="FFFFFF"/>
                </a:solidFill>
              </a:rPr>
              <a:t> )</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D9608678-7DF2-BF9D-6F27-8164C1D5FAE6}"/>
              </a:ext>
            </a:extLst>
          </p:cNvPr>
          <p:cNvSpPr txBox="1"/>
          <p:nvPr/>
        </p:nvSpPr>
        <p:spPr>
          <a:xfrm>
            <a:off x="1371600" y="857738"/>
            <a:ext cx="4572000" cy="307777"/>
          </a:xfrm>
          <a:prstGeom prst="rect">
            <a:avLst/>
          </a:prstGeom>
          <a:noFill/>
        </p:spPr>
        <p:txBody>
          <a:bodyPr wrap="square">
            <a:spAutoFit/>
          </a:bodyPr>
          <a:lstStyle/>
          <a:p>
            <a:r>
              <a:rPr lang="en-US" dirty="0">
                <a:solidFill>
                  <a:schemeClr val="bg1"/>
                </a:solidFill>
              </a:rPr>
              <a:t>Register:</a:t>
            </a:r>
          </a:p>
        </p:txBody>
      </p:sp>
      <p:sp>
        <p:nvSpPr>
          <p:cNvPr id="9" name="Rectangle: Single Corner Snipped 8">
            <a:extLst>
              <a:ext uri="{FF2B5EF4-FFF2-40B4-BE49-F238E27FC236}">
                <a16:creationId xmlns:a16="http://schemas.microsoft.com/office/drawing/2014/main" id="{17CBD71F-0A86-6D84-9015-810E4C6147E5}"/>
              </a:ext>
            </a:extLst>
          </p:cNvPr>
          <p:cNvSpPr/>
          <p:nvPr/>
        </p:nvSpPr>
        <p:spPr>
          <a:xfrm>
            <a:off x="929411" y="1165515"/>
            <a:ext cx="7814063" cy="3813809"/>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rtl="0" fontAlgn="t">
              <a:spcBef>
                <a:spcPts val="0"/>
              </a:spcBef>
              <a:spcAft>
                <a:spcPts val="0"/>
              </a:spcAft>
            </a:pPr>
            <a:endParaRPr lang="en-US" sz="1800" b="0" i="0" u="none" strike="noStrike">
              <a:effectLst/>
              <a:latin typeface="Arial" panose="020B0604020202020204" pitchFamily="34" charset="0"/>
            </a:endParaRPr>
          </a:p>
        </p:txBody>
      </p:sp>
      <p:pic>
        <p:nvPicPr>
          <p:cNvPr id="2" name="Picture 1" descr="A screenshot of a computer&#10;&#10;Description automatically generated with medium confidence">
            <a:extLst>
              <a:ext uri="{FF2B5EF4-FFF2-40B4-BE49-F238E27FC236}">
                <a16:creationId xmlns:a16="http://schemas.microsoft.com/office/drawing/2014/main" id="{ACC0A0FF-F632-92B9-B772-54FF1AF866A9}"/>
              </a:ext>
            </a:extLst>
          </p:cNvPr>
          <p:cNvPicPr>
            <a:picLocks noChangeAspect="1"/>
          </p:cNvPicPr>
          <p:nvPr/>
        </p:nvPicPr>
        <p:blipFill>
          <a:blip r:embed="rId3"/>
          <a:stretch>
            <a:fillRect/>
          </a:stretch>
        </p:blipFill>
        <p:spPr>
          <a:xfrm>
            <a:off x="1163782" y="1304579"/>
            <a:ext cx="7324436" cy="3535680"/>
          </a:xfrm>
          <a:prstGeom prst="rect">
            <a:avLst/>
          </a:prstGeom>
        </p:spPr>
      </p:pic>
    </p:spTree>
    <p:extLst>
      <p:ext uri="{BB962C8B-B14F-4D97-AF65-F5344CB8AC3E}">
        <p14:creationId xmlns:p14="http://schemas.microsoft.com/office/powerpoint/2010/main" val="1648998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294237" y="251138"/>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FFFFF"/>
                </a:solidFill>
              </a:rPr>
              <a:t>CODE </a:t>
            </a:r>
            <a:r>
              <a:rPr lang="vi-VN" dirty="0">
                <a:solidFill>
                  <a:srgbClr val="FFFFFF"/>
                </a:solidFill>
              </a:rPr>
              <a:t>(sơ đồ </a:t>
            </a:r>
            <a:r>
              <a:rPr lang="vi-VN" dirty="0" err="1">
                <a:solidFill>
                  <a:srgbClr val="FFFFFF"/>
                </a:solidFill>
              </a:rPr>
              <a:t>Sequence</a:t>
            </a:r>
            <a:r>
              <a:rPr lang="vi-VN" dirty="0">
                <a:solidFill>
                  <a:srgbClr val="FFFFFF"/>
                </a:solidFill>
              </a:rPr>
              <a:t> )</a:t>
            </a:r>
            <a:endParaRPr lang="en-US" dirty="0">
              <a:solidFill>
                <a:srgbClr val="FFFFFF"/>
              </a:solidFill>
            </a:endParaRPr>
          </a:p>
        </p:txBody>
      </p:sp>
      <p:cxnSp>
        <p:nvCxnSpPr>
          <p:cNvPr id="1103" name="Google Shape;1103;p38"/>
          <p:cNvCxnSpPr/>
          <p:nvPr/>
        </p:nvCxnSpPr>
        <p:spPr>
          <a:xfrm>
            <a:off x="294237" y="857738"/>
            <a:ext cx="8520600" cy="0"/>
          </a:xfrm>
          <a:prstGeom prst="straightConnector1">
            <a:avLst/>
          </a:prstGeom>
          <a:noFill/>
          <a:ln w="9525" cap="flat" cmpd="sng">
            <a:solidFill>
              <a:schemeClr val="accent1"/>
            </a:solidFill>
            <a:prstDash val="solid"/>
            <a:round/>
            <a:headEnd type="none" w="med" len="med"/>
            <a:tailEnd type="none" w="med" len="med"/>
          </a:ln>
        </p:spPr>
      </p:cxnSp>
      <p:sp>
        <p:nvSpPr>
          <p:cNvPr id="7" name="TextBox 6">
            <a:extLst>
              <a:ext uri="{FF2B5EF4-FFF2-40B4-BE49-F238E27FC236}">
                <a16:creationId xmlns:a16="http://schemas.microsoft.com/office/drawing/2014/main" id="{D9608678-7DF2-BF9D-6F27-8164C1D5FAE6}"/>
              </a:ext>
            </a:extLst>
          </p:cNvPr>
          <p:cNvSpPr txBox="1"/>
          <p:nvPr/>
        </p:nvSpPr>
        <p:spPr>
          <a:xfrm>
            <a:off x="1371600" y="857738"/>
            <a:ext cx="4572000" cy="307777"/>
          </a:xfrm>
          <a:prstGeom prst="rect">
            <a:avLst/>
          </a:prstGeom>
          <a:noFill/>
        </p:spPr>
        <p:txBody>
          <a:bodyPr wrap="square">
            <a:spAutoFit/>
          </a:bodyPr>
          <a:lstStyle/>
          <a:p>
            <a:r>
              <a:rPr lang="en-US" dirty="0">
                <a:solidFill>
                  <a:schemeClr val="bg1"/>
                </a:solidFill>
              </a:rPr>
              <a:t>Add product:</a:t>
            </a:r>
          </a:p>
        </p:txBody>
      </p:sp>
      <p:sp>
        <p:nvSpPr>
          <p:cNvPr id="9" name="Rectangle: Single Corner Snipped 8">
            <a:extLst>
              <a:ext uri="{FF2B5EF4-FFF2-40B4-BE49-F238E27FC236}">
                <a16:creationId xmlns:a16="http://schemas.microsoft.com/office/drawing/2014/main" id="{17CBD71F-0A86-6D84-9015-810E4C6147E5}"/>
              </a:ext>
            </a:extLst>
          </p:cNvPr>
          <p:cNvSpPr/>
          <p:nvPr/>
        </p:nvSpPr>
        <p:spPr>
          <a:xfrm>
            <a:off x="929411" y="1165515"/>
            <a:ext cx="7814063" cy="3813809"/>
          </a:xfrm>
          <a:prstGeom prst="snip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l" rtl="0" fontAlgn="t">
              <a:spcBef>
                <a:spcPts val="0"/>
              </a:spcBef>
              <a:spcAft>
                <a:spcPts val="0"/>
              </a:spcAft>
            </a:pPr>
            <a:endParaRPr lang="en-US" sz="1800" b="0" i="0" u="none" strike="noStrike">
              <a:effectLst/>
              <a:latin typeface="Arial" panose="020B0604020202020204" pitchFamily="34" charset="0"/>
            </a:endParaRPr>
          </a:p>
        </p:txBody>
      </p:sp>
      <p:pic>
        <p:nvPicPr>
          <p:cNvPr id="3" name="Picture 2" descr="A screenshot of a computer&#10;&#10;Description automatically generated with medium confidence">
            <a:extLst>
              <a:ext uri="{FF2B5EF4-FFF2-40B4-BE49-F238E27FC236}">
                <a16:creationId xmlns:a16="http://schemas.microsoft.com/office/drawing/2014/main" id="{F1DA630A-DA75-6EE9-DA25-389E86004FE4}"/>
              </a:ext>
            </a:extLst>
          </p:cNvPr>
          <p:cNvPicPr>
            <a:picLocks noChangeAspect="1"/>
          </p:cNvPicPr>
          <p:nvPr/>
        </p:nvPicPr>
        <p:blipFill>
          <a:blip r:embed="rId3"/>
          <a:stretch>
            <a:fillRect/>
          </a:stretch>
        </p:blipFill>
        <p:spPr>
          <a:xfrm>
            <a:off x="1450050" y="1165515"/>
            <a:ext cx="5759450" cy="4020185"/>
          </a:xfrm>
          <a:prstGeom prst="rect">
            <a:avLst/>
          </a:prstGeom>
        </p:spPr>
      </p:pic>
    </p:spTree>
    <p:extLst>
      <p:ext uri="{BB962C8B-B14F-4D97-AF65-F5344CB8AC3E}">
        <p14:creationId xmlns:p14="http://schemas.microsoft.com/office/powerpoint/2010/main" val="1417804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0473-2435-1D1E-A946-A4D2901DCE94}"/>
              </a:ext>
            </a:extLst>
          </p:cNvPr>
          <p:cNvSpPr>
            <a:spLocks noGrp="1"/>
          </p:cNvSpPr>
          <p:nvPr>
            <p:ph type="ctrTitle"/>
          </p:nvPr>
        </p:nvSpPr>
        <p:spPr>
          <a:xfrm>
            <a:off x="311700" y="2399459"/>
            <a:ext cx="8520600" cy="606600"/>
          </a:xfrm>
        </p:spPr>
        <p:txBody>
          <a:bodyPr/>
          <a:lstStyle/>
          <a:p>
            <a:r>
              <a:rPr lang="en-US" sz="6600" dirty="0"/>
              <a:t>DEMO</a:t>
            </a:r>
          </a:p>
        </p:txBody>
      </p:sp>
    </p:spTree>
    <p:extLst>
      <p:ext uri="{BB962C8B-B14F-4D97-AF65-F5344CB8AC3E}">
        <p14:creationId xmlns:p14="http://schemas.microsoft.com/office/powerpoint/2010/main" val="369819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CÁC BƯỚC TIẾN HÀNH</a:t>
            </a:r>
            <a:endParaRPr dirty="0"/>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indent="0"/>
            <a:r>
              <a:rPr lang="vi-VN" sz="1100" b="1" dirty="0"/>
              <a:t>Lý do chọn </a:t>
            </a:r>
            <a:r>
              <a:rPr lang="en-US" sz="1100" b="1" dirty="0" err="1"/>
              <a:t>đề</a:t>
            </a:r>
            <a:r>
              <a:rPr lang="en-US" sz="1100" b="1" dirty="0"/>
              <a:t> </a:t>
            </a:r>
            <a:r>
              <a:rPr lang="en-US" sz="1100" b="1" dirty="0" err="1"/>
              <a:t>tài</a:t>
            </a:r>
            <a:endParaRPr lang="en-US" b="1" dirty="0"/>
          </a:p>
          <a:p>
            <a:pPr marL="0" lvl="0" indent="0" algn="ctr" rtl="0">
              <a:spcBef>
                <a:spcPts val="0"/>
              </a:spcBef>
              <a:spcAft>
                <a:spcPts val="0"/>
              </a:spcAft>
              <a:buNone/>
            </a:pPr>
            <a:endParaRPr dirty="0"/>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indent="0"/>
            <a:r>
              <a:rPr lang="en-US" sz="1100" b="1" dirty="0" err="1"/>
              <a:t>Phân</a:t>
            </a:r>
            <a:r>
              <a:rPr lang="en-US" sz="1100" b="1" dirty="0"/>
              <a:t> </a:t>
            </a:r>
            <a:r>
              <a:rPr lang="en-US" sz="1100" b="1" dirty="0" err="1"/>
              <a:t>tích</a:t>
            </a:r>
            <a:r>
              <a:rPr lang="en-US" sz="1100" b="1" dirty="0"/>
              <a:t> </a:t>
            </a:r>
            <a:r>
              <a:rPr lang="en-US" sz="1100" b="1" dirty="0" err="1"/>
              <a:t>và</a:t>
            </a:r>
            <a:r>
              <a:rPr lang="en-US" sz="1100" b="1" dirty="0"/>
              <a:t> </a:t>
            </a:r>
            <a:r>
              <a:rPr lang="en-US" sz="1100" b="1" dirty="0" err="1"/>
              <a:t>thiết</a:t>
            </a:r>
            <a:r>
              <a:rPr lang="en-US" sz="1100" b="1" dirty="0"/>
              <a:t> </a:t>
            </a:r>
            <a:r>
              <a:rPr lang="en-US" sz="1100" b="1" dirty="0" err="1"/>
              <a:t>kế</a:t>
            </a:r>
            <a:r>
              <a:rPr lang="en-US" sz="1100" b="1" dirty="0"/>
              <a:t> </a:t>
            </a:r>
            <a:r>
              <a:rPr lang="en-US" sz="1100" b="1" dirty="0" err="1"/>
              <a:t>hệ</a:t>
            </a:r>
            <a:r>
              <a:rPr lang="en-US" sz="1100" b="1" dirty="0"/>
              <a:t> </a:t>
            </a:r>
            <a:r>
              <a:rPr lang="en-US" sz="1100" b="1" dirty="0" err="1"/>
              <a:t>thống</a:t>
            </a:r>
            <a:endParaRPr lang="en-US" b="1" dirty="0"/>
          </a:p>
          <a:p>
            <a:pPr marL="0" lvl="0" indent="0" algn="ctr" rtl="0">
              <a:spcBef>
                <a:spcPts val="0"/>
              </a:spcBef>
              <a:spcAft>
                <a:spcPts val="0"/>
              </a:spcAft>
              <a:buNone/>
            </a:pPr>
            <a:endParaRPr dirty="0"/>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indent="0"/>
            <a:r>
              <a:rPr lang="vi-VN" sz="1100" b="1" dirty="0"/>
              <a:t>Giới thiệu công </a:t>
            </a:r>
            <a:r>
              <a:rPr lang="en-US" sz="1100" b="1" dirty="0" err="1"/>
              <a:t>nghệ</a:t>
            </a:r>
            <a:r>
              <a:rPr lang="vi-VN" sz="1100" b="1" dirty="0"/>
              <a:t> hỗ trợ </a:t>
            </a:r>
            <a:r>
              <a:rPr lang="vi-VN" sz="1100" b="1" dirty="0" err="1"/>
              <a:t>phát</a:t>
            </a:r>
            <a:r>
              <a:rPr lang="vi-VN" sz="1100" b="1" dirty="0"/>
              <a:t> </a:t>
            </a:r>
            <a:r>
              <a:rPr lang="vi-VN" sz="1100" b="1" dirty="0" err="1"/>
              <a:t>triển</a:t>
            </a:r>
            <a:r>
              <a:rPr lang="en-US" sz="1100" b="1" dirty="0"/>
              <a:t> </a:t>
            </a:r>
            <a:endParaRPr lang="en-US" b="1" dirty="0"/>
          </a:p>
          <a:p>
            <a:pPr marL="0" lvl="0" indent="0" algn="ctr" rtl="0">
              <a:spcBef>
                <a:spcPts val="0"/>
              </a:spcBef>
              <a:spcAft>
                <a:spcPts val="0"/>
              </a:spcAft>
              <a:buNone/>
            </a:pPr>
            <a:endParaRPr dirty="0"/>
          </a:p>
        </p:txBody>
      </p:sp>
      <p:sp>
        <p:nvSpPr>
          <p:cNvPr id="279" name="Google Shape;279;p25"/>
          <p:cNvSpPr txBox="1">
            <a:spLocks noGrp="1"/>
          </p:cNvSpPr>
          <p:nvPr>
            <p:ph type="ctrTitle"/>
          </p:nvPr>
        </p:nvSpPr>
        <p:spPr>
          <a:xfrm>
            <a:off x="726630" y="31439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PHẦN 1</a:t>
            </a:r>
          </a:p>
        </p:txBody>
      </p:sp>
      <p:sp>
        <p:nvSpPr>
          <p:cNvPr id="280" name="Google Shape;280;p25"/>
          <p:cNvSpPr txBox="1">
            <a:spLocks noGrp="1"/>
          </p:cNvSpPr>
          <p:nvPr>
            <p:ph type="ctrTitle" idx="4"/>
          </p:nvPr>
        </p:nvSpPr>
        <p:spPr>
          <a:xfrm>
            <a:off x="6328772" y="3372650"/>
            <a:ext cx="2076000" cy="196200"/>
          </a:xfrm>
          <a:prstGeom prst="rect">
            <a:avLst/>
          </a:prstGeom>
        </p:spPr>
        <p:txBody>
          <a:bodyPr spcFirstLastPara="1" wrap="square" lIns="91425" tIns="91425" rIns="91425" bIns="91425" anchor="b" anchorCtr="0">
            <a:noAutofit/>
          </a:bodyPr>
          <a:lstStyle/>
          <a:p>
            <a:r>
              <a:rPr lang="en-US" dirty="0"/>
              <a:t>PHẦN 3</a:t>
            </a:r>
            <a:br>
              <a:rPr lang="en-US" dirty="0"/>
            </a:br>
            <a:endParaRPr dirty="0"/>
          </a:p>
        </p:txBody>
      </p:sp>
      <p:sp>
        <p:nvSpPr>
          <p:cNvPr id="281" name="Google Shape;281;p25"/>
          <p:cNvSpPr txBox="1">
            <a:spLocks noGrp="1"/>
          </p:cNvSpPr>
          <p:nvPr>
            <p:ph type="ctrTitle" idx="5"/>
          </p:nvPr>
        </p:nvSpPr>
        <p:spPr>
          <a:xfrm>
            <a:off x="3569433" y="3340125"/>
            <a:ext cx="2076000" cy="196200"/>
          </a:xfrm>
          <a:prstGeom prst="rect">
            <a:avLst/>
          </a:prstGeom>
        </p:spPr>
        <p:txBody>
          <a:bodyPr spcFirstLastPara="1" wrap="square" lIns="91425" tIns="91425" rIns="91425" bIns="91425" anchor="b" anchorCtr="0">
            <a:noAutofit/>
          </a:bodyPr>
          <a:lstStyle/>
          <a:p>
            <a:r>
              <a:rPr lang="en-US" dirty="0"/>
              <a:t>PHẦN 2</a:t>
            </a:r>
            <a:br>
              <a:rPr lang="en-US" dirty="0"/>
            </a:br>
            <a:endParaRPr dirty="0"/>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4850552"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 YOU FOR LISTENING!</a:t>
            </a:r>
            <a:endParaRPr dirty="0"/>
          </a:p>
        </p:txBody>
      </p:sp>
      <p:sp>
        <p:nvSpPr>
          <p:cNvPr id="1127" name="Google Shape;1127;p40"/>
          <p:cNvSpPr txBox="1">
            <a:spLocks noGrp="1"/>
          </p:cNvSpPr>
          <p:nvPr>
            <p:ph type="subTitle" idx="1"/>
          </p:nvPr>
        </p:nvSpPr>
        <p:spPr>
          <a:xfrm>
            <a:off x="3998088" y="1930064"/>
            <a:ext cx="4470900" cy="882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solidFill>
                  <a:schemeClr val="bg1"/>
                </a:solidFill>
                <a:latin typeface="Roboto Black" panose="02000000000000000000" pitchFamily="2" charset="0"/>
                <a:ea typeface="Roboto Black" panose="02000000000000000000" pitchFamily="2" charset="0"/>
              </a:rPr>
              <a:t>Does anyone have any question?</a:t>
            </a:r>
            <a:endParaRPr sz="2000" dirty="0">
              <a:solidFill>
                <a:schemeClr val="bg1"/>
              </a:solidFill>
              <a:latin typeface="Roboto Black" panose="02000000000000000000" pitchFamily="2" charset="0"/>
              <a:ea typeface="Roboto Black" panose="02000000000000000000" pitchFamily="2" charset="0"/>
            </a:endParaRPr>
          </a:p>
          <a:p>
            <a:pPr marL="0" lvl="0" indent="0" algn="l" rtl="0">
              <a:spcBef>
                <a:spcPts val="0"/>
              </a:spcBef>
              <a:spcAft>
                <a:spcPts val="0"/>
              </a:spcAft>
              <a:buNone/>
            </a:pPr>
            <a:endParaRPr sz="1000"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1772111" y="753171"/>
            <a:ext cx="4724110" cy="606600"/>
          </a:xfrm>
          <a:prstGeom prst="rect">
            <a:avLst/>
          </a:prstGeom>
        </p:spPr>
        <p:txBody>
          <a:bodyPr spcFirstLastPara="1" wrap="square" lIns="91425" tIns="91425" rIns="91425" bIns="91425" anchor="b" anchorCtr="0">
            <a:noAutofit/>
          </a:bodyPr>
          <a:lstStyle/>
          <a:p>
            <a:r>
              <a:rPr lang="en-US" dirty="0"/>
              <a:t>1. </a:t>
            </a:r>
            <a:r>
              <a:rPr lang="en-US" b="1" kern="0" dirty="0" err="1">
                <a:solidFill>
                  <a:schemeClr val="bg1"/>
                </a:solidFill>
                <a:latin typeface="Times New Roman" pitchFamily="18" charset="0"/>
                <a:cs typeface="Times New Roman" pitchFamily="18" charset="0"/>
              </a:rPr>
              <a:t>Lý</a:t>
            </a:r>
            <a:r>
              <a:rPr lang="en-US" b="1" kern="0" dirty="0">
                <a:solidFill>
                  <a:schemeClr val="bg1"/>
                </a:solidFill>
                <a:latin typeface="Times New Roman" pitchFamily="18" charset="0"/>
                <a:cs typeface="Times New Roman" pitchFamily="18" charset="0"/>
              </a:rPr>
              <a:t> do </a:t>
            </a:r>
            <a:r>
              <a:rPr lang="en-US" b="1" kern="0" dirty="0" err="1">
                <a:solidFill>
                  <a:schemeClr val="bg1"/>
                </a:solidFill>
                <a:latin typeface="Times New Roman" pitchFamily="18" charset="0"/>
                <a:cs typeface="Times New Roman" pitchFamily="18" charset="0"/>
              </a:rPr>
              <a:t>chọn</a:t>
            </a:r>
            <a:r>
              <a:rPr lang="en-US" b="1" kern="0" dirty="0">
                <a:solidFill>
                  <a:schemeClr val="bg1"/>
                </a:solidFill>
                <a:latin typeface="Times New Roman" pitchFamily="18" charset="0"/>
                <a:cs typeface="Times New Roman" pitchFamily="18" charset="0"/>
              </a:rPr>
              <a:t> </a:t>
            </a:r>
            <a:r>
              <a:rPr lang="en-US" b="1" kern="0" dirty="0" err="1">
                <a:solidFill>
                  <a:schemeClr val="bg1"/>
                </a:solidFill>
                <a:latin typeface="Times New Roman" pitchFamily="18" charset="0"/>
                <a:cs typeface="Times New Roman" pitchFamily="18" charset="0"/>
              </a:rPr>
              <a:t>đề</a:t>
            </a:r>
            <a:r>
              <a:rPr lang="en-US" b="1" kern="0" dirty="0">
                <a:solidFill>
                  <a:schemeClr val="bg1"/>
                </a:solidFill>
                <a:latin typeface="Times New Roman" pitchFamily="18" charset="0"/>
                <a:cs typeface="Times New Roman" pitchFamily="18" charset="0"/>
              </a:rPr>
              <a:t> </a:t>
            </a:r>
            <a:r>
              <a:rPr lang="en-US" b="1" kern="0" dirty="0" err="1">
                <a:solidFill>
                  <a:schemeClr val="bg1"/>
                </a:solidFill>
                <a:latin typeface="Times New Roman" pitchFamily="18" charset="0"/>
                <a:cs typeface="Times New Roman" pitchFamily="18" charset="0"/>
              </a:rPr>
              <a:t>tài</a:t>
            </a:r>
            <a:br>
              <a:rPr lang="en-US" b="1" kern="0" dirty="0">
                <a:solidFill>
                  <a:srgbClr val="C00000"/>
                </a:solidFill>
                <a:latin typeface="Times New Roman" pitchFamily="18" charset="0"/>
                <a:cs typeface="Times New Roman" pitchFamily="18" charset="0"/>
              </a:rPr>
            </a:br>
            <a:endParaRPr lang="en-US" dirty="0">
              <a:solidFill>
                <a:srgbClr val="FFFFFF"/>
              </a:solidFill>
            </a:endParaRPr>
          </a:p>
        </p:txBody>
      </p:sp>
      <p:cxnSp>
        <p:nvCxnSpPr>
          <p:cNvPr id="298" name="Google Shape;298;p26"/>
          <p:cNvCxnSpPr/>
          <p:nvPr/>
        </p:nvCxnSpPr>
        <p:spPr>
          <a:xfrm>
            <a:off x="1772111" y="63597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 name="TextBox 1">
            <a:extLst>
              <a:ext uri="{FF2B5EF4-FFF2-40B4-BE49-F238E27FC236}">
                <a16:creationId xmlns:a16="http://schemas.microsoft.com/office/drawing/2014/main" id="{BA4BDECB-5351-132C-F050-CA0C117AAC96}"/>
              </a:ext>
            </a:extLst>
          </p:cNvPr>
          <p:cNvSpPr txBox="1"/>
          <p:nvPr/>
        </p:nvSpPr>
        <p:spPr>
          <a:xfrm>
            <a:off x="1074458" y="1280776"/>
            <a:ext cx="6882362" cy="1692771"/>
          </a:xfrm>
          <a:prstGeom prst="rect">
            <a:avLst/>
          </a:prstGeom>
          <a:noFill/>
        </p:spPr>
        <p:txBody>
          <a:bodyPr wrap="square" rtlCol="0">
            <a:spAutoFit/>
          </a:bodyPr>
          <a:lstStyle/>
          <a:p>
            <a:r>
              <a:rPr lang="en-US" sz="2800" dirty="0">
                <a:solidFill>
                  <a:schemeClr val="bg1"/>
                </a:solidFill>
                <a:latin typeface="+mj-lt"/>
              </a:rPr>
              <a:t> </a:t>
            </a:r>
            <a:r>
              <a:rPr lang="vi-VN" sz="2400" dirty="0">
                <a:solidFill>
                  <a:schemeClr val="bg1"/>
                </a:solidFill>
                <a:latin typeface="+mj-lt"/>
              </a:rPr>
              <a:t>Với nhu cầu khách hàng đến với nhà hàng </a:t>
            </a:r>
            <a:r>
              <a:rPr lang="vi-VN" sz="2400" b="1" dirty="0">
                <a:solidFill>
                  <a:schemeClr val="bg1"/>
                </a:solidFill>
                <a:latin typeface="+mj-lt"/>
              </a:rPr>
              <a:t>GIA HÂN </a:t>
            </a:r>
            <a:r>
              <a:rPr lang="vi-VN" sz="2400" dirty="0">
                <a:solidFill>
                  <a:schemeClr val="bg1"/>
                </a:solidFill>
                <a:latin typeface="+mj-lt"/>
              </a:rPr>
              <a:t>càng ngày nhiều </a:t>
            </a:r>
            <a:r>
              <a:rPr lang="en-US" sz="2400" dirty="0" err="1">
                <a:solidFill>
                  <a:schemeClr val="bg1"/>
                </a:solidFill>
                <a:latin typeface="+mj-lt"/>
              </a:rPr>
              <a:t>đặt</a:t>
            </a:r>
            <a:r>
              <a:rPr lang="en-US" sz="2400" dirty="0">
                <a:solidFill>
                  <a:schemeClr val="bg1"/>
                </a:solidFill>
                <a:latin typeface="+mj-lt"/>
              </a:rPr>
              <a:t> </a:t>
            </a:r>
            <a:r>
              <a:rPr lang="en-US" sz="2400" dirty="0" err="1">
                <a:solidFill>
                  <a:schemeClr val="bg1"/>
                </a:solidFill>
                <a:latin typeface="+mj-lt"/>
              </a:rPr>
              <a:t>hàng</a:t>
            </a:r>
            <a:r>
              <a:rPr lang="en-US" sz="2400" dirty="0">
                <a:solidFill>
                  <a:schemeClr val="bg1"/>
                </a:solidFill>
                <a:latin typeface="+mj-lt"/>
              </a:rPr>
              <a:t> </a:t>
            </a:r>
            <a:r>
              <a:rPr lang="en-US" sz="2400" dirty="0" err="1">
                <a:solidFill>
                  <a:schemeClr val="bg1"/>
                </a:solidFill>
                <a:latin typeface="+mj-lt"/>
              </a:rPr>
              <a:t>trực</a:t>
            </a:r>
            <a:r>
              <a:rPr lang="en-US" sz="2400" dirty="0">
                <a:solidFill>
                  <a:schemeClr val="bg1"/>
                </a:solidFill>
                <a:latin typeface="+mj-lt"/>
              </a:rPr>
              <a:t> </a:t>
            </a:r>
            <a:r>
              <a:rPr lang="en-US" sz="2400" dirty="0" err="1">
                <a:solidFill>
                  <a:schemeClr val="bg1"/>
                </a:solidFill>
                <a:latin typeface="+mj-lt"/>
              </a:rPr>
              <a:t>tuyến</a:t>
            </a:r>
            <a:r>
              <a:rPr lang="vi-VN" sz="2400" dirty="0">
                <a:solidFill>
                  <a:schemeClr val="bg1"/>
                </a:solidFill>
                <a:latin typeface="+mj-lt"/>
              </a:rPr>
              <a:t>,</a:t>
            </a:r>
            <a:r>
              <a:rPr lang="en-US" sz="2400" dirty="0">
                <a:solidFill>
                  <a:schemeClr val="bg1"/>
                </a:solidFill>
                <a:latin typeface="+mj-lt"/>
              </a:rPr>
              <a:t> </a:t>
            </a:r>
            <a:r>
              <a:rPr lang="en-US" sz="2400" dirty="0" err="1">
                <a:solidFill>
                  <a:schemeClr val="bg1"/>
                </a:solidFill>
                <a:latin typeface="+mj-lt"/>
              </a:rPr>
              <a:t>nên</a:t>
            </a:r>
            <a:r>
              <a:rPr lang="en-US" sz="2400" dirty="0">
                <a:solidFill>
                  <a:schemeClr val="bg1"/>
                </a:solidFill>
                <a:latin typeface="+mj-lt"/>
              </a:rPr>
              <a:t> </a:t>
            </a:r>
            <a:r>
              <a:rPr lang="vi-VN" sz="2400" dirty="0">
                <a:solidFill>
                  <a:schemeClr val="bg1"/>
                </a:solidFill>
                <a:latin typeface="+mj-lt"/>
              </a:rPr>
              <a:t>nhóm em xây </a:t>
            </a:r>
            <a:endParaRPr lang="en-US" sz="2400" dirty="0">
              <a:solidFill>
                <a:schemeClr val="bg1"/>
              </a:solidFill>
              <a:latin typeface="+mj-lt"/>
            </a:endParaRPr>
          </a:p>
          <a:p>
            <a:r>
              <a:rPr lang="en-US" sz="2800" dirty="0">
                <a:solidFill>
                  <a:schemeClr val="bg1"/>
                </a:solidFill>
                <a:latin typeface="+mj-lt"/>
              </a:rPr>
              <a:t>     “</a:t>
            </a:r>
            <a:r>
              <a:rPr lang="en-US" sz="2400" b="1" dirty="0">
                <a:solidFill>
                  <a:schemeClr val="bg1"/>
                </a:solidFill>
                <a:latin typeface="+mj-lt"/>
              </a:rPr>
              <a:t>HỆ THỐNG ĐẶT MÓN TRỰC TUYẾN ”</a:t>
            </a:r>
          </a:p>
        </p:txBody>
      </p:sp>
    </p:spTree>
    <p:extLst>
      <p:ext uri="{BB962C8B-B14F-4D97-AF65-F5344CB8AC3E}">
        <p14:creationId xmlns:p14="http://schemas.microsoft.com/office/powerpoint/2010/main" val="2374873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1772111" y="753171"/>
            <a:ext cx="4724110" cy="606600"/>
          </a:xfrm>
          <a:prstGeom prst="rect">
            <a:avLst/>
          </a:prstGeom>
        </p:spPr>
        <p:txBody>
          <a:bodyPr spcFirstLastPara="1" wrap="square" lIns="91425" tIns="91425" rIns="91425" bIns="91425" anchor="b" anchorCtr="0">
            <a:noAutofit/>
          </a:bodyPr>
          <a:lstStyle/>
          <a:p>
            <a:r>
              <a:rPr lang="es" dirty="0"/>
              <a:t>1. </a:t>
            </a:r>
            <a:r>
              <a:rPr lang="vi-VN" sz="3600" b="1" kern="0" dirty="0">
                <a:solidFill>
                  <a:schemeClr val="bg1"/>
                </a:solidFill>
                <a:latin typeface="Times New Roman" pitchFamily="18" charset="0"/>
                <a:cs typeface="Times New Roman" pitchFamily="18" charset="0"/>
              </a:rPr>
              <a:t>Lý do chọn đề tài</a:t>
            </a:r>
            <a:br>
              <a:rPr lang="en-US" sz="3600" b="1" kern="0" dirty="0">
                <a:solidFill>
                  <a:srgbClr val="C00000"/>
                </a:solidFill>
                <a:latin typeface="Times New Roman" pitchFamily="18" charset="0"/>
                <a:cs typeface="Times New Roman" pitchFamily="18" charset="0"/>
              </a:rPr>
            </a:br>
            <a:endParaRPr dirty="0">
              <a:solidFill>
                <a:srgbClr val="FFFFFF"/>
              </a:solidFill>
            </a:endParaRPr>
          </a:p>
        </p:txBody>
      </p:sp>
      <p:cxnSp>
        <p:nvCxnSpPr>
          <p:cNvPr id="298" name="Google Shape;298;p26"/>
          <p:cNvCxnSpPr/>
          <p:nvPr/>
        </p:nvCxnSpPr>
        <p:spPr>
          <a:xfrm>
            <a:off x="1772111" y="635970"/>
            <a:ext cx="4448400" cy="0"/>
          </a:xfrm>
          <a:prstGeom prst="straightConnector1">
            <a:avLst/>
          </a:prstGeom>
          <a:noFill/>
          <a:ln w="9525" cap="flat" cmpd="sng">
            <a:solidFill>
              <a:schemeClr val="accent1"/>
            </a:solidFill>
            <a:prstDash val="solid"/>
            <a:round/>
            <a:headEnd type="none" w="med" len="med"/>
            <a:tailEnd type="none" w="med" len="med"/>
          </a:ln>
        </p:spPr>
      </p:cxnSp>
      <p:sp>
        <p:nvSpPr>
          <p:cNvPr id="4" name="Hộp Văn bản 3">
            <a:extLst>
              <a:ext uri="{FF2B5EF4-FFF2-40B4-BE49-F238E27FC236}">
                <a16:creationId xmlns:a16="http://schemas.microsoft.com/office/drawing/2014/main" id="{854BC207-4113-CFC6-8F08-F3E73D7042FF}"/>
              </a:ext>
            </a:extLst>
          </p:cNvPr>
          <p:cNvSpPr txBox="1"/>
          <p:nvPr/>
        </p:nvSpPr>
        <p:spPr>
          <a:xfrm>
            <a:off x="4127158" y="1942559"/>
            <a:ext cx="4530810" cy="1200329"/>
          </a:xfrm>
          <a:prstGeom prst="rect">
            <a:avLst/>
          </a:prstGeom>
          <a:noFill/>
        </p:spPr>
        <p:txBody>
          <a:bodyPr wrap="square" rtlCol="0">
            <a:spAutoFit/>
          </a:bodyPr>
          <a:lstStyle/>
          <a:p>
            <a:r>
              <a:rPr lang="en-US" sz="2400" b="1" dirty="0">
                <a:solidFill>
                  <a:schemeClr val="bg1"/>
                </a:solidFill>
              </a:rPr>
              <a:t>40%: </a:t>
            </a:r>
            <a:r>
              <a:rPr lang="vi-VN" sz="2400" b="1" dirty="0">
                <a:solidFill>
                  <a:schemeClr val="bg1"/>
                </a:solidFill>
              </a:rPr>
              <a:t>Khách hàng ăn tại nhà hàng</a:t>
            </a:r>
            <a:endParaRPr lang="en-US" sz="2400" b="1" dirty="0">
              <a:solidFill>
                <a:schemeClr val="bg1"/>
              </a:solidFill>
            </a:endParaRPr>
          </a:p>
          <a:p>
            <a:endParaRPr lang="en-US" sz="2400" dirty="0">
              <a:solidFill>
                <a:schemeClr val="bg1"/>
              </a:solidFill>
            </a:endParaRPr>
          </a:p>
        </p:txBody>
      </p:sp>
      <p:sp>
        <p:nvSpPr>
          <p:cNvPr id="5" name="Hộp Văn bản 4">
            <a:extLst>
              <a:ext uri="{FF2B5EF4-FFF2-40B4-BE49-F238E27FC236}">
                <a16:creationId xmlns:a16="http://schemas.microsoft.com/office/drawing/2014/main" id="{3355F144-35EA-7EBE-7DF4-3CF253539553}"/>
              </a:ext>
            </a:extLst>
          </p:cNvPr>
          <p:cNvSpPr txBox="1"/>
          <p:nvPr/>
        </p:nvSpPr>
        <p:spPr>
          <a:xfrm>
            <a:off x="4127159" y="3281912"/>
            <a:ext cx="4242484" cy="830997"/>
          </a:xfrm>
          <a:prstGeom prst="rect">
            <a:avLst/>
          </a:prstGeom>
          <a:noFill/>
        </p:spPr>
        <p:txBody>
          <a:bodyPr wrap="square" rtlCol="0">
            <a:spAutoFit/>
          </a:bodyPr>
          <a:lstStyle/>
          <a:p>
            <a:r>
              <a:rPr lang="en-US" sz="2400" b="1" dirty="0">
                <a:solidFill>
                  <a:schemeClr val="bg1"/>
                </a:solidFill>
                <a:latin typeface="+mn-lt"/>
              </a:rPr>
              <a:t>60%: </a:t>
            </a:r>
            <a:r>
              <a:rPr lang="vi-VN" sz="2400" b="1" dirty="0">
                <a:solidFill>
                  <a:schemeClr val="bg1"/>
                </a:solidFill>
                <a:latin typeface="+mn-lt"/>
              </a:rPr>
              <a:t>Khách hàng đặt trực tuyến</a:t>
            </a:r>
            <a:endParaRPr lang="en-US" sz="2400" b="1" dirty="0">
              <a:solidFill>
                <a:schemeClr val="bg1"/>
              </a:solidFill>
              <a:latin typeface="+mn-lt"/>
            </a:endParaRPr>
          </a:p>
        </p:txBody>
      </p:sp>
      <p:sp>
        <p:nvSpPr>
          <p:cNvPr id="6" name="Hộp Văn bản 5">
            <a:extLst>
              <a:ext uri="{FF2B5EF4-FFF2-40B4-BE49-F238E27FC236}">
                <a16:creationId xmlns:a16="http://schemas.microsoft.com/office/drawing/2014/main" id="{05E4F0F0-3D46-24AF-39E1-9FE70390D838}"/>
              </a:ext>
            </a:extLst>
          </p:cNvPr>
          <p:cNvSpPr txBox="1"/>
          <p:nvPr/>
        </p:nvSpPr>
        <p:spPr>
          <a:xfrm>
            <a:off x="1772111" y="972065"/>
            <a:ext cx="6218592" cy="461665"/>
          </a:xfrm>
          <a:prstGeom prst="rect">
            <a:avLst/>
          </a:prstGeom>
          <a:noFill/>
        </p:spPr>
        <p:txBody>
          <a:bodyPr wrap="square" rtlCol="0">
            <a:spAutoFit/>
          </a:bodyPr>
          <a:lstStyle/>
          <a:p>
            <a:pPr algn="ctr"/>
            <a:r>
              <a:rPr lang="en-US" sz="2400" b="1" dirty="0">
                <a:solidFill>
                  <a:schemeClr val="bg1"/>
                </a:solidFill>
              </a:rPr>
              <a:t>THỰC TRẠNG HIỆN NAY </a:t>
            </a:r>
          </a:p>
        </p:txBody>
      </p:sp>
      <p:pic>
        <p:nvPicPr>
          <p:cNvPr id="7" name="Hình ảnh 6">
            <a:extLst>
              <a:ext uri="{FF2B5EF4-FFF2-40B4-BE49-F238E27FC236}">
                <a16:creationId xmlns:a16="http://schemas.microsoft.com/office/drawing/2014/main" id="{CE254E4C-119B-B41E-DF7F-2AC7A26035A6}"/>
              </a:ext>
            </a:extLst>
          </p:cNvPr>
          <p:cNvPicPr>
            <a:picLocks noChangeAspect="1"/>
          </p:cNvPicPr>
          <p:nvPr/>
        </p:nvPicPr>
        <p:blipFill>
          <a:blip r:embed="rId3"/>
          <a:stretch>
            <a:fillRect/>
          </a:stretch>
        </p:blipFill>
        <p:spPr>
          <a:xfrm>
            <a:off x="65315" y="1354565"/>
            <a:ext cx="3017976" cy="35253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BC32-2672-F0E4-1D1B-176467DDC3ED}"/>
              </a:ext>
            </a:extLst>
          </p:cNvPr>
          <p:cNvSpPr>
            <a:spLocks noGrp="1"/>
          </p:cNvSpPr>
          <p:nvPr>
            <p:ph type="ctrTitle"/>
          </p:nvPr>
        </p:nvSpPr>
        <p:spPr>
          <a:xfrm>
            <a:off x="947352" y="673325"/>
            <a:ext cx="7587048" cy="606600"/>
          </a:xfrm>
        </p:spPr>
        <p:txBody>
          <a:bodyPr/>
          <a:lstStyle/>
          <a:p>
            <a:r>
              <a:rPr lang="vi-VN" sz="3200" dirty="0"/>
              <a:t>LỢI ÍCH CỦA </a:t>
            </a:r>
            <a:r>
              <a:rPr lang="vi-VN" sz="3200"/>
              <a:t>VIỆC ĐẶT MÓN ĂN ONLINE</a:t>
            </a:r>
            <a:endParaRPr lang="vi-VN" sz="3200" dirty="0"/>
          </a:p>
        </p:txBody>
      </p:sp>
      <p:sp>
        <p:nvSpPr>
          <p:cNvPr id="6" name="Google Shape;349;p44">
            <a:extLst>
              <a:ext uri="{FF2B5EF4-FFF2-40B4-BE49-F238E27FC236}">
                <a16:creationId xmlns:a16="http://schemas.microsoft.com/office/drawing/2014/main" id="{D477E2FE-217A-4AEC-9751-8F62EEB3A9AD}"/>
              </a:ext>
            </a:extLst>
          </p:cNvPr>
          <p:cNvSpPr/>
          <p:nvPr/>
        </p:nvSpPr>
        <p:spPr>
          <a:xfrm>
            <a:off x="1135722" y="1434511"/>
            <a:ext cx="621900" cy="621600"/>
          </a:xfrm>
          <a:prstGeom prst="ellipse">
            <a:avLst/>
          </a:prstGeom>
          <a:solidFill>
            <a:srgbClr val="F8F8F8"/>
          </a:solidFill>
          <a:ln>
            <a:noFill/>
          </a:ln>
          <a:effectLst>
            <a:outerShdw blurRad="57150" dist="19050" dir="5220000" algn="bl" rotWithShape="0">
              <a:schemeClr val="dk1">
                <a:alpha val="19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349;p44">
            <a:extLst>
              <a:ext uri="{FF2B5EF4-FFF2-40B4-BE49-F238E27FC236}">
                <a16:creationId xmlns:a16="http://schemas.microsoft.com/office/drawing/2014/main" id="{08E4E3F7-1E31-77CE-4C42-BEA7A202E35F}"/>
              </a:ext>
            </a:extLst>
          </p:cNvPr>
          <p:cNvSpPr/>
          <p:nvPr/>
        </p:nvSpPr>
        <p:spPr>
          <a:xfrm>
            <a:off x="3085015" y="1447423"/>
            <a:ext cx="621900" cy="621600"/>
          </a:xfrm>
          <a:prstGeom prst="ellipse">
            <a:avLst/>
          </a:prstGeom>
          <a:solidFill>
            <a:srgbClr val="F8F8F8"/>
          </a:solidFill>
          <a:ln>
            <a:noFill/>
          </a:ln>
          <a:effectLst>
            <a:outerShdw blurRad="57150" dist="19050" dir="5220000" algn="bl" rotWithShape="0">
              <a:schemeClr val="dk1">
                <a:alpha val="19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349;p44">
            <a:extLst>
              <a:ext uri="{FF2B5EF4-FFF2-40B4-BE49-F238E27FC236}">
                <a16:creationId xmlns:a16="http://schemas.microsoft.com/office/drawing/2014/main" id="{D4BC9E93-C439-C9C7-1294-89BEC46975BA}"/>
              </a:ext>
            </a:extLst>
          </p:cNvPr>
          <p:cNvSpPr/>
          <p:nvPr/>
        </p:nvSpPr>
        <p:spPr>
          <a:xfrm>
            <a:off x="5034308" y="1503175"/>
            <a:ext cx="621900" cy="621600"/>
          </a:xfrm>
          <a:prstGeom prst="ellipse">
            <a:avLst/>
          </a:prstGeom>
          <a:solidFill>
            <a:srgbClr val="F8F8F8"/>
          </a:solidFill>
          <a:ln>
            <a:noFill/>
          </a:ln>
          <a:effectLst>
            <a:outerShdw blurRad="57150" dist="19050" dir="5220000" algn="bl" rotWithShape="0">
              <a:schemeClr val="dk1">
                <a:alpha val="19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349;p44">
            <a:extLst>
              <a:ext uri="{FF2B5EF4-FFF2-40B4-BE49-F238E27FC236}">
                <a16:creationId xmlns:a16="http://schemas.microsoft.com/office/drawing/2014/main" id="{90E6C042-2427-8BB3-79B4-6951DFAC8DA8}"/>
              </a:ext>
            </a:extLst>
          </p:cNvPr>
          <p:cNvSpPr/>
          <p:nvPr/>
        </p:nvSpPr>
        <p:spPr>
          <a:xfrm>
            <a:off x="6983601" y="1503175"/>
            <a:ext cx="621900" cy="621600"/>
          </a:xfrm>
          <a:prstGeom prst="ellipse">
            <a:avLst/>
          </a:prstGeom>
          <a:solidFill>
            <a:srgbClr val="F8F8F8"/>
          </a:solidFill>
          <a:ln>
            <a:noFill/>
          </a:ln>
          <a:effectLst>
            <a:outerShdw blurRad="57150" dist="19050" dir="5220000" algn="bl" rotWithShape="0">
              <a:schemeClr val="dk1">
                <a:alpha val="19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362;p44">
            <a:extLst>
              <a:ext uri="{FF2B5EF4-FFF2-40B4-BE49-F238E27FC236}">
                <a16:creationId xmlns:a16="http://schemas.microsoft.com/office/drawing/2014/main" id="{E35D53AD-0160-1F18-9D85-5C005D8C3BA8}"/>
              </a:ext>
            </a:extLst>
          </p:cNvPr>
          <p:cNvSpPr txBox="1">
            <a:spLocks/>
          </p:cNvSpPr>
          <p:nvPr/>
        </p:nvSpPr>
        <p:spPr>
          <a:xfrm>
            <a:off x="1081314" y="1498364"/>
            <a:ext cx="715800" cy="59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b="1" dirty="0">
                <a:solidFill>
                  <a:schemeClr val="tx1"/>
                </a:solidFill>
              </a:rPr>
              <a:t>01</a:t>
            </a:r>
          </a:p>
        </p:txBody>
      </p:sp>
      <p:sp>
        <p:nvSpPr>
          <p:cNvPr id="11" name="Google Shape;362;p44">
            <a:extLst>
              <a:ext uri="{FF2B5EF4-FFF2-40B4-BE49-F238E27FC236}">
                <a16:creationId xmlns:a16="http://schemas.microsoft.com/office/drawing/2014/main" id="{29FC9E01-1F06-B572-0DC9-D6B5043F84D8}"/>
              </a:ext>
            </a:extLst>
          </p:cNvPr>
          <p:cNvSpPr txBox="1">
            <a:spLocks/>
          </p:cNvSpPr>
          <p:nvPr/>
        </p:nvSpPr>
        <p:spPr>
          <a:xfrm>
            <a:off x="3038065" y="1523539"/>
            <a:ext cx="715800" cy="59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b="1" dirty="0">
                <a:solidFill>
                  <a:schemeClr val="tx1"/>
                </a:solidFill>
              </a:rPr>
              <a:t>02</a:t>
            </a:r>
          </a:p>
        </p:txBody>
      </p:sp>
      <p:sp>
        <p:nvSpPr>
          <p:cNvPr id="12" name="Google Shape;362;p44">
            <a:extLst>
              <a:ext uri="{FF2B5EF4-FFF2-40B4-BE49-F238E27FC236}">
                <a16:creationId xmlns:a16="http://schemas.microsoft.com/office/drawing/2014/main" id="{987F43DA-28C1-62C9-DE2B-D1344552A783}"/>
              </a:ext>
            </a:extLst>
          </p:cNvPr>
          <p:cNvSpPr txBox="1">
            <a:spLocks/>
          </p:cNvSpPr>
          <p:nvPr/>
        </p:nvSpPr>
        <p:spPr>
          <a:xfrm>
            <a:off x="6944109" y="1580818"/>
            <a:ext cx="715800" cy="59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b="1" dirty="0">
                <a:solidFill>
                  <a:schemeClr val="tx1"/>
                </a:solidFill>
              </a:rPr>
              <a:t>04</a:t>
            </a:r>
          </a:p>
        </p:txBody>
      </p:sp>
      <p:sp>
        <p:nvSpPr>
          <p:cNvPr id="13" name="Google Shape;362;p44">
            <a:extLst>
              <a:ext uri="{FF2B5EF4-FFF2-40B4-BE49-F238E27FC236}">
                <a16:creationId xmlns:a16="http://schemas.microsoft.com/office/drawing/2014/main" id="{5DE6BDD0-33BC-3F93-D90E-CCB7B79B7202}"/>
              </a:ext>
            </a:extLst>
          </p:cNvPr>
          <p:cNvSpPr txBox="1">
            <a:spLocks/>
          </p:cNvSpPr>
          <p:nvPr/>
        </p:nvSpPr>
        <p:spPr>
          <a:xfrm>
            <a:off x="4987358" y="1580818"/>
            <a:ext cx="715800" cy="59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b="1" dirty="0">
                <a:solidFill>
                  <a:schemeClr val="tx1"/>
                </a:solidFill>
              </a:rPr>
              <a:t>03</a:t>
            </a:r>
          </a:p>
        </p:txBody>
      </p:sp>
      <p:sp>
        <p:nvSpPr>
          <p:cNvPr id="14" name="Hộp Văn bản 13">
            <a:extLst>
              <a:ext uri="{FF2B5EF4-FFF2-40B4-BE49-F238E27FC236}">
                <a16:creationId xmlns:a16="http://schemas.microsoft.com/office/drawing/2014/main" id="{8B6B9CF9-85ED-E020-21C6-3C5CE74A820D}"/>
              </a:ext>
            </a:extLst>
          </p:cNvPr>
          <p:cNvSpPr txBox="1"/>
          <p:nvPr/>
        </p:nvSpPr>
        <p:spPr>
          <a:xfrm>
            <a:off x="716692" y="2210697"/>
            <a:ext cx="1680519" cy="2062103"/>
          </a:xfrm>
          <a:prstGeom prst="rect">
            <a:avLst/>
          </a:prstGeom>
          <a:noFill/>
        </p:spPr>
        <p:txBody>
          <a:bodyPr wrap="square" rtlCol="0">
            <a:spAutoFit/>
          </a:bodyPr>
          <a:lstStyle/>
          <a:p>
            <a:r>
              <a:rPr lang="en-US" sz="3200" b="1" dirty="0" err="1">
                <a:solidFill>
                  <a:schemeClr val="bg1"/>
                </a:solidFill>
              </a:rPr>
              <a:t>Tối</a:t>
            </a:r>
            <a:r>
              <a:rPr lang="en-US" sz="3200" b="1" dirty="0">
                <a:solidFill>
                  <a:schemeClr val="bg1"/>
                </a:solidFill>
              </a:rPr>
              <a:t> </a:t>
            </a:r>
            <a:r>
              <a:rPr lang="en-US" sz="3200" b="1" dirty="0" err="1">
                <a:solidFill>
                  <a:schemeClr val="bg1"/>
                </a:solidFill>
              </a:rPr>
              <a:t>ưu</a:t>
            </a:r>
            <a:r>
              <a:rPr lang="en-US" sz="3200" b="1" dirty="0">
                <a:solidFill>
                  <a:schemeClr val="bg1"/>
                </a:solidFill>
              </a:rPr>
              <a:t> </a:t>
            </a:r>
            <a:r>
              <a:rPr lang="en-US" sz="3200" b="1" dirty="0" err="1">
                <a:solidFill>
                  <a:schemeClr val="bg1"/>
                </a:solidFill>
              </a:rPr>
              <a:t>trong</a:t>
            </a:r>
            <a:r>
              <a:rPr lang="en-US" sz="3200" b="1" dirty="0">
                <a:solidFill>
                  <a:schemeClr val="bg1"/>
                </a:solidFill>
              </a:rPr>
              <a:t> </a:t>
            </a:r>
            <a:r>
              <a:rPr lang="en-US" sz="3200" b="1" dirty="0" err="1">
                <a:solidFill>
                  <a:schemeClr val="bg1"/>
                </a:solidFill>
              </a:rPr>
              <a:t>việc</a:t>
            </a:r>
            <a:r>
              <a:rPr lang="en-US" sz="3200" b="1" dirty="0">
                <a:solidFill>
                  <a:schemeClr val="bg1"/>
                </a:solidFill>
              </a:rPr>
              <a:t> </a:t>
            </a:r>
            <a:r>
              <a:rPr lang="en-US" sz="3200" b="1" dirty="0" err="1">
                <a:solidFill>
                  <a:schemeClr val="bg1"/>
                </a:solidFill>
              </a:rPr>
              <a:t>quản</a:t>
            </a:r>
            <a:r>
              <a:rPr lang="en-US" sz="3200" b="1" dirty="0">
                <a:solidFill>
                  <a:schemeClr val="bg1"/>
                </a:solidFill>
              </a:rPr>
              <a:t> </a:t>
            </a:r>
            <a:r>
              <a:rPr lang="en-US" sz="3200" b="1" dirty="0" err="1">
                <a:solidFill>
                  <a:schemeClr val="bg1"/>
                </a:solidFill>
              </a:rPr>
              <a:t>lý</a:t>
            </a:r>
            <a:endParaRPr lang="en-US" sz="3200" b="1" dirty="0">
              <a:solidFill>
                <a:schemeClr val="bg1"/>
              </a:solidFill>
            </a:endParaRPr>
          </a:p>
        </p:txBody>
      </p:sp>
      <p:sp>
        <p:nvSpPr>
          <p:cNvPr id="18" name="Hộp Văn bản 17">
            <a:extLst>
              <a:ext uri="{FF2B5EF4-FFF2-40B4-BE49-F238E27FC236}">
                <a16:creationId xmlns:a16="http://schemas.microsoft.com/office/drawing/2014/main" id="{17CE7586-9CE0-4265-CFD0-E3CFE9B6DAFA}"/>
              </a:ext>
            </a:extLst>
          </p:cNvPr>
          <p:cNvSpPr txBox="1"/>
          <p:nvPr/>
        </p:nvSpPr>
        <p:spPr>
          <a:xfrm>
            <a:off x="2492282" y="2131964"/>
            <a:ext cx="2000805" cy="3046988"/>
          </a:xfrm>
          <a:prstGeom prst="rect">
            <a:avLst/>
          </a:prstGeom>
          <a:noFill/>
        </p:spPr>
        <p:txBody>
          <a:bodyPr wrap="square" rtlCol="0">
            <a:spAutoFit/>
          </a:bodyPr>
          <a:lstStyle/>
          <a:p>
            <a:r>
              <a:rPr lang="vi-VN" sz="3200" b="1" dirty="0">
                <a:solidFill>
                  <a:schemeClr val="bg1"/>
                </a:solidFill>
              </a:rPr>
              <a:t>Thanh </a:t>
            </a:r>
            <a:r>
              <a:rPr lang="vi-VN" sz="3200" b="1" dirty="0" err="1">
                <a:solidFill>
                  <a:schemeClr val="bg1"/>
                </a:solidFill>
              </a:rPr>
              <a:t>toán</a:t>
            </a:r>
            <a:r>
              <a:rPr lang="vi-VN" sz="3200" b="1" dirty="0">
                <a:solidFill>
                  <a:schemeClr val="bg1"/>
                </a:solidFill>
              </a:rPr>
              <a:t> </a:t>
            </a:r>
            <a:r>
              <a:rPr lang="vi-VN" sz="3200" b="1" dirty="0" err="1">
                <a:solidFill>
                  <a:schemeClr val="bg1"/>
                </a:solidFill>
              </a:rPr>
              <a:t>tiền</a:t>
            </a:r>
            <a:r>
              <a:rPr lang="vi-VN" sz="3200" b="1" dirty="0">
                <a:solidFill>
                  <a:schemeClr val="bg1"/>
                </a:solidFill>
              </a:rPr>
              <a:t> nhanh </a:t>
            </a:r>
            <a:r>
              <a:rPr lang="vi-VN" sz="3200" b="1" dirty="0" err="1">
                <a:solidFill>
                  <a:schemeClr val="bg1"/>
                </a:solidFill>
              </a:rPr>
              <a:t>chóng</a:t>
            </a:r>
            <a:r>
              <a:rPr lang="vi-VN" sz="3200" b="1" dirty="0">
                <a:solidFill>
                  <a:schemeClr val="bg1"/>
                </a:solidFill>
              </a:rPr>
              <a:t>, đơn </a:t>
            </a:r>
            <a:r>
              <a:rPr lang="vi-VN" sz="3200" b="1" dirty="0" err="1">
                <a:solidFill>
                  <a:schemeClr val="bg1"/>
                </a:solidFill>
              </a:rPr>
              <a:t>giản</a:t>
            </a:r>
            <a:endParaRPr lang="vi-VN" sz="3200" b="1" dirty="0">
              <a:solidFill>
                <a:schemeClr val="bg1"/>
              </a:solidFill>
            </a:endParaRPr>
          </a:p>
          <a:p>
            <a:endParaRPr lang="en-US" sz="3200" b="1" dirty="0"/>
          </a:p>
        </p:txBody>
      </p:sp>
      <p:sp>
        <p:nvSpPr>
          <p:cNvPr id="19" name="Hộp Văn bản 18">
            <a:extLst>
              <a:ext uri="{FF2B5EF4-FFF2-40B4-BE49-F238E27FC236}">
                <a16:creationId xmlns:a16="http://schemas.microsoft.com/office/drawing/2014/main" id="{AD555E12-2721-E700-ECBC-B3F654BAC575}"/>
              </a:ext>
            </a:extLst>
          </p:cNvPr>
          <p:cNvSpPr txBox="1"/>
          <p:nvPr/>
        </p:nvSpPr>
        <p:spPr>
          <a:xfrm>
            <a:off x="4493087" y="2202418"/>
            <a:ext cx="2179561" cy="2769989"/>
          </a:xfrm>
          <a:prstGeom prst="rect">
            <a:avLst/>
          </a:prstGeom>
          <a:noFill/>
        </p:spPr>
        <p:txBody>
          <a:bodyPr wrap="square" rtlCol="0">
            <a:spAutoFit/>
          </a:bodyPr>
          <a:lstStyle/>
          <a:p>
            <a:r>
              <a:rPr lang="en-US" sz="3200" b="1" dirty="0" err="1">
                <a:solidFill>
                  <a:schemeClr val="bg1"/>
                </a:solidFill>
              </a:rPr>
              <a:t>Truyền</a:t>
            </a:r>
            <a:r>
              <a:rPr lang="en-US" sz="3200" b="1" dirty="0">
                <a:solidFill>
                  <a:schemeClr val="bg1"/>
                </a:solidFill>
              </a:rPr>
              <a:t> </a:t>
            </a:r>
            <a:r>
              <a:rPr lang="en-US" sz="3200" b="1" dirty="0" err="1">
                <a:solidFill>
                  <a:schemeClr val="bg1"/>
                </a:solidFill>
              </a:rPr>
              <a:t>tải</a:t>
            </a:r>
            <a:r>
              <a:rPr lang="en-US" sz="3200" b="1" dirty="0">
                <a:solidFill>
                  <a:schemeClr val="bg1"/>
                </a:solidFill>
              </a:rPr>
              <a:t> </a:t>
            </a:r>
            <a:r>
              <a:rPr lang="en-US" sz="3200" b="1" dirty="0" err="1">
                <a:solidFill>
                  <a:schemeClr val="bg1"/>
                </a:solidFill>
              </a:rPr>
              <a:t>thông</a:t>
            </a:r>
            <a:r>
              <a:rPr lang="en-US" sz="3200" b="1" dirty="0">
                <a:solidFill>
                  <a:schemeClr val="bg1"/>
                </a:solidFill>
              </a:rPr>
              <a:t> tin </a:t>
            </a:r>
            <a:r>
              <a:rPr lang="en-US" sz="3200" b="1" dirty="0" err="1">
                <a:solidFill>
                  <a:schemeClr val="bg1"/>
                </a:solidFill>
              </a:rPr>
              <a:t>sản</a:t>
            </a:r>
            <a:r>
              <a:rPr lang="en-US" sz="3200" b="1" dirty="0">
                <a:solidFill>
                  <a:schemeClr val="bg1"/>
                </a:solidFill>
              </a:rPr>
              <a:t> </a:t>
            </a:r>
            <a:r>
              <a:rPr lang="en-US" sz="3200" b="1" dirty="0" err="1">
                <a:solidFill>
                  <a:schemeClr val="bg1"/>
                </a:solidFill>
              </a:rPr>
              <a:t>phẩm</a:t>
            </a:r>
            <a:r>
              <a:rPr lang="en-US" sz="3200" b="1" dirty="0">
                <a:solidFill>
                  <a:schemeClr val="bg1"/>
                </a:solidFill>
              </a:rPr>
              <a:t> </a:t>
            </a:r>
            <a:r>
              <a:rPr lang="en-US" sz="3200" b="1" dirty="0" err="1">
                <a:solidFill>
                  <a:schemeClr val="bg1"/>
                </a:solidFill>
              </a:rPr>
              <a:t>nhanh</a:t>
            </a:r>
            <a:r>
              <a:rPr lang="en-US" sz="3200" b="1" dirty="0">
                <a:solidFill>
                  <a:schemeClr val="bg1"/>
                </a:solidFill>
              </a:rPr>
              <a:t> </a:t>
            </a:r>
            <a:r>
              <a:rPr lang="en-US" sz="3200" b="1" dirty="0" err="1">
                <a:solidFill>
                  <a:schemeClr val="bg1"/>
                </a:solidFill>
              </a:rPr>
              <a:t>chóng</a:t>
            </a:r>
            <a:endParaRPr lang="en-US" sz="3200" b="1" dirty="0">
              <a:solidFill>
                <a:schemeClr val="bg1"/>
              </a:solidFill>
            </a:endParaRPr>
          </a:p>
          <a:p>
            <a:endParaRPr lang="en-US" dirty="0"/>
          </a:p>
        </p:txBody>
      </p:sp>
      <p:sp>
        <p:nvSpPr>
          <p:cNvPr id="20" name="Hộp Văn bản 19">
            <a:extLst>
              <a:ext uri="{FF2B5EF4-FFF2-40B4-BE49-F238E27FC236}">
                <a16:creationId xmlns:a16="http://schemas.microsoft.com/office/drawing/2014/main" id="{2DF934E4-109C-A1F9-F27B-4DE061082191}"/>
              </a:ext>
            </a:extLst>
          </p:cNvPr>
          <p:cNvSpPr txBox="1"/>
          <p:nvPr/>
        </p:nvSpPr>
        <p:spPr>
          <a:xfrm>
            <a:off x="6878595" y="2348025"/>
            <a:ext cx="1243913" cy="2062103"/>
          </a:xfrm>
          <a:prstGeom prst="rect">
            <a:avLst/>
          </a:prstGeom>
          <a:noFill/>
        </p:spPr>
        <p:txBody>
          <a:bodyPr wrap="square" rtlCol="0">
            <a:spAutoFit/>
          </a:bodyPr>
          <a:lstStyle/>
          <a:p>
            <a:r>
              <a:rPr lang="en-US" sz="3200" b="1" dirty="0" err="1">
                <a:solidFill>
                  <a:schemeClr val="bg1"/>
                </a:solidFill>
              </a:rPr>
              <a:t>Hiệu</a:t>
            </a:r>
            <a:r>
              <a:rPr lang="en-US" sz="3200" b="1" dirty="0">
                <a:solidFill>
                  <a:schemeClr val="bg1"/>
                </a:solidFill>
              </a:rPr>
              <a:t> </a:t>
            </a:r>
            <a:r>
              <a:rPr lang="en-US" sz="3200" b="1" dirty="0" err="1">
                <a:solidFill>
                  <a:schemeClr val="bg1"/>
                </a:solidFill>
              </a:rPr>
              <a:t>quả</a:t>
            </a:r>
            <a:r>
              <a:rPr lang="en-US" sz="3200" b="1" dirty="0">
                <a:solidFill>
                  <a:schemeClr val="bg1"/>
                </a:solidFill>
              </a:rPr>
              <a:t> </a:t>
            </a:r>
            <a:r>
              <a:rPr lang="en-US" sz="3200" b="1" dirty="0" err="1">
                <a:solidFill>
                  <a:schemeClr val="bg1"/>
                </a:solidFill>
              </a:rPr>
              <a:t>cao</a:t>
            </a:r>
            <a:endParaRPr lang="en-US" sz="3200" b="1" dirty="0">
              <a:solidFill>
                <a:schemeClr val="bg1"/>
              </a:solidFill>
            </a:endParaRPr>
          </a:p>
          <a:p>
            <a:endParaRPr lang="en-US" sz="3200" dirty="0">
              <a:solidFill>
                <a:schemeClr val="bg1"/>
              </a:solidFill>
            </a:endParaRPr>
          </a:p>
        </p:txBody>
      </p:sp>
    </p:spTree>
    <p:extLst>
      <p:ext uri="{BB962C8B-B14F-4D97-AF65-F5344CB8AC3E}">
        <p14:creationId xmlns:p14="http://schemas.microsoft.com/office/powerpoint/2010/main" val="94211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t>PHẦN 2</a:t>
            </a:r>
            <a:endParaRPr sz="2400" dirty="0"/>
          </a:p>
        </p:txBody>
      </p:sp>
      <p:sp>
        <p:nvSpPr>
          <p:cNvPr id="395" name="Google Shape;395;p27"/>
          <p:cNvSpPr txBox="1">
            <a:spLocks noGrp="1"/>
          </p:cNvSpPr>
          <p:nvPr>
            <p:ph type="subTitle" idx="1"/>
          </p:nvPr>
        </p:nvSpPr>
        <p:spPr>
          <a:xfrm>
            <a:off x="2563024" y="1835187"/>
            <a:ext cx="3794742"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ltLang="en-US" sz="2800" b="1" dirty="0">
                <a:solidFill>
                  <a:schemeClr val="tx1"/>
                </a:solidFill>
                <a:latin typeface="Roboto" panose="02000000000000000000" pitchFamily="2" charset="0"/>
                <a:ea typeface="Roboto" panose="02000000000000000000" pitchFamily="2" charset="0"/>
              </a:rPr>
              <a:t>Giới thiệu công </a:t>
            </a:r>
            <a:r>
              <a:rPr lang="en-US" altLang="en-US" sz="2800" b="1" dirty="0" err="1">
                <a:solidFill>
                  <a:schemeClr val="tx1"/>
                </a:solidFill>
                <a:latin typeface="Roboto" panose="02000000000000000000" pitchFamily="2" charset="0"/>
                <a:ea typeface="Roboto" panose="02000000000000000000" pitchFamily="2" charset="0"/>
              </a:rPr>
              <a:t>nghệ</a:t>
            </a:r>
            <a:r>
              <a:rPr lang="vi-VN" altLang="en-US" sz="2800" b="1" dirty="0">
                <a:solidFill>
                  <a:schemeClr val="tx1"/>
                </a:solidFill>
                <a:latin typeface="Roboto" panose="02000000000000000000" pitchFamily="2" charset="0"/>
                <a:ea typeface="Roboto" panose="02000000000000000000" pitchFamily="2" charset="0"/>
              </a:rPr>
              <a:t> hỗ trợ phát triển</a:t>
            </a:r>
            <a:endParaRPr sz="2800" dirty="0">
              <a:solidFill>
                <a:schemeClr val="tx1"/>
              </a:solidFill>
              <a:latin typeface="Roboto" panose="02000000000000000000" pitchFamily="2" charset="0"/>
              <a:ea typeface="Roboto" panose="02000000000000000000" pitchFamily="2" charset="0"/>
            </a:endParaRP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1567</Words>
  <Application>Microsoft Office PowerPoint</Application>
  <PresentationFormat>On-screen Show (16:9)</PresentationFormat>
  <Paragraphs>149</Paragraphs>
  <Slides>50</Slides>
  <Notes>47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50</vt:i4>
      </vt:variant>
    </vt:vector>
  </HeadingPairs>
  <TitlesOfParts>
    <vt:vector size="67" baseType="lpstr">
      <vt:lpstr>Segoe UI Historic</vt:lpstr>
      <vt:lpstr>Roboto Thin</vt:lpstr>
      <vt:lpstr>Impact</vt:lpstr>
      <vt:lpstr>Palatino Linotype</vt:lpstr>
      <vt:lpstr>Times New Roman</vt:lpstr>
      <vt:lpstr>Symbol</vt:lpstr>
      <vt:lpstr>UTM Times</vt:lpstr>
      <vt:lpstr>UTM Seagull</vt:lpstr>
      <vt:lpstr>Roboto Black</vt:lpstr>
      <vt:lpstr>Roboto Light</vt:lpstr>
      <vt:lpstr>Open Sans</vt:lpstr>
      <vt:lpstr>Roboto Mono Thin</vt:lpstr>
      <vt:lpstr>Didact Gothic</vt:lpstr>
      <vt:lpstr>Bree Serif</vt:lpstr>
      <vt:lpstr>Roboto</vt:lpstr>
      <vt:lpstr>Arial</vt:lpstr>
      <vt:lpstr>WEB PROPOSAL</vt:lpstr>
      <vt:lpstr>PHÂN TÍCH  THIẾT KẾ HỆ THỐNG ĐẶT MÓN ĂN TRỰC TUYẾN  </vt:lpstr>
      <vt:lpstr>PowerPoint Presentation</vt:lpstr>
      <vt:lpstr>Nhà hàng Gia Hân</vt:lpstr>
      <vt:lpstr>THÀNH VIÊN </vt:lpstr>
      <vt:lpstr>CÁC BƯỚC TIẾN HÀNH</vt:lpstr>
      <vt:lpstr>1. Lý do chọn đề tài </vt:lpstr>
      <vt:lpstr>1. Lý do chọn đề tài </vt:lpstr>
      <vt:lpstr>LỢI ÍCH CỦA VIỆC ĐẶT MÓN ĂN ONLINE</vt:lpstr>
      <vt:lpstr>PHẦN 2</vt:lpstr>
      <vt:lpstr>Vue Js (Front-end) </vt:lpstr>
      <vt:lpstr>Vue Js (Front-end) </vt:lpstr>
      <vt:lpstr>API ASP.NET CORE 5 (Back-end) </vt:lpstr>
      <vt:lpstr>Microsoft SQL Server management studio (Database)  </vt:lpstr>
      <vt:lpstr>Mô hình  C4 Model  </vt:lpstr>
      <vt:lpstr>Level 1: System Context diagram</vt:lpstr>
      <vt:lpstr>Level 2: Container diagram</vt:lpstr>
      <vt:lpstr>Level 3: Component diagram</vt:lpstr>
      <vt:lpstr>Level 4: Code</vt:lpstr>
      <vt:lpstr>SEQUENCE DIAGRAM     </vt:lpstr>
      <vt:lpstr>PHẦN 3: Phân tích hệ thống </vt:lpstr>
      <vt:lpstr>Mục tiêu</vt:lpstr>
      <vt:lpstr>Khảo Sát Hiện Trạng Tổ Chức</vt:lpstr>
      <vt:lpstr>KHẢO SÁT NGHIỆP VỤ</vt:lpstr>
      <vt:lpstr>KHẢO SÁT HIỆN TRẠNG TIN HỌC</vt:lpstr>
      <vt:lpstr>Phân tích chức năng trong hệ thống: </vt:lpstr>
      <vt:lpstr>Mô hình SystemContext </vt:lpstr>
      <vt:lpstr>MÔ HÌNH CONTAINER</vt:lpstr>
      <vt:lpstr>MÔ HÌNH COMPONENT Bill</vt:lpstr>
      <vt:lpstr>MÔ HÌNH COMPONENT Bill</vt:lpstr>
      <vt:lpstr>MÔ HÌNH COMPONENT Cart</vt:lpstr>
      <vt:lpstr>MÔ HÌNH COMPONENT Cart</vt:lpstr>
      <vt:lpstr>MÔ HÌNH COMPONENT Customer</vt:lpstr>
      <vt:lpstr>MÔ HÌNH COMPONENT Customer</vt:lpstr>
      <vt:lpstr>MÔ HÌNH COMPONENT Login</vt:lpstr>
      <vt:lpstr>MÔ HÌNH COMPONENT News</vt:lpstr>
      <vt:lpstr>MÔ HÌNH COMPONENT News</vt:lpstr>
      <vt:lpstr>MÔ HÌNH COMPONENT News</vt:lpstr>
      <vt:lpstr>MÔ HÌNH COMPONENT Product</vt:lpstr>
      <vt:lpstr>MÔ HÌNH COMPONENT Product</vt:lpstr>
      <vt:lpstr>MÔ HÌNH COMPONENT Product</vt:lpstr>
      <vt:lpstr>MÔ HÌNH COMPONENT Slider</vt:lpstr>
      <vt:lpstr>MÔ HÌNH COMPONENT Slider</vt:lpstr>
      <vt:lpstr>MÔ HÌNH COMPONENT Slider</vt:lpstr>
      <vt:lpstr>CODE (sơ đồ Sequence )</vt:lpstr>
      <vt:lpstr>CODE (sơ đồ Sequence )</vt:lpstr>
      <vt:lpstr>CODE (sơ đồ Sequence )</vt:lpstr>
      <vt:lpstr>CODE (sơ đồ Sequence )</vt:lpstr>
      <vt:lpstr>CODE (sơ đồ Sequence )</vt:lpstr>
      <vt:lpstr>DEMO</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THIẾT KẾ HỆ THỐNG ĐẶT MÓN ĂN TRỰC TUYẾN  </dc:title>
  <cp:lastModifiedBy>Windows 11</cp:lastModifiedBy>
  <cp:revision>19</cp:revision>
  <dcterms:modified xsi:type="dcterms:W3CDTF">2023-01-05T06:46:31Z</dcterms:modified>
</cp:coreProperties>
</file>